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2" r:id="rId2"/>
    <p:sldId id="273" r:id="rId3"/>
    <p:sldId id="274" r:id="rId4"/>
    <p:sldId id="276" r:id="rId5"/>
    <p:sldId id="277" r:id="rId6"/>
    <p:sldId id="278" r:id="rId7"/>
    <p:sldId id="287" r:id="rId8"/>
    <p:sldId id="279" r:id="rId9"/>
    <p:sldId id="281" r:id="rId10"/>
    <p:sldId id="282" r:id="rId11"/>
    <p:sldId id="283" r:id="rId12"/>
    <p:sldId id="284" r:id="rId13"/>
    <p:sldId id="285" r:id="rId14"/>
    <p:sldId id="286" r:id="rId15"/>
    <p:sldId id="295" r:id="rId16"/>
    <p:sldId id="297" r:id="rId17"/>
    <p:sldId id="296" r:id="rId18"/>
    <p:sldId id="293" r:id="rId19"/>
    <p:sldId id="269" r:id="rId20"/>
    <p:sldId id="266" r:id="rId21"/>
    <p:sldId id="267" r:id="rId22"/>
    <p:sldId id="265" r:id="rId23"/>
    <p:sldId id="288" r:id="rId24"/>
    <p:sldId id="289" r:id="rId25"/>
    <p:sldId id="262" r:id="rId26"/>
    <p:sldId id="290" r:id="rId27"/>
    <p:sldId id="259" r:id="rId28"/>
    <p:sldId id="291" r:id="rId29"/>
    <p:sldId id="292" r:id="rId30"/>
    <p:sldId id="264" r:id="rId31"/>
    <p:sldId id="257" r:id="rId32"/>
    <p:sldId id="263" r:id="rId33"/>
    <p:sldId id="270" r:id="rId34"/>
    <p:sldId id="271" r:id="rId35"/>
    <p:sldId id="268" r:id="rId36"/>
    <p:sldId id="2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5BDA6-9870-488C-829D-4088A3904574}" v="20" dt="2024-01-05T17:34:38.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C0868-B3C4-4F66-A666-66F2708B2C82}" type="datetimeFigureOut">
              <a:rPr lang="en-US" smtClean="0"/>
              <a:t>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FBB9E-FCB7-4C2A-BC26-F686298E1057}" type="slidenum">
              <a:rPr lang="en-US" smtClean="0"/>
              <a:t>‹#›</a:t>
            </a:fld>
            <a:endParaRPr lang="en-US"/>
          </a:p>
        </p:txBody>
      </p:sp>
    </p:spTree>
    <p:extLst>
      <p:ext uri="{BB962C8B-B14F-4D97-AF65-F5344CB8AC3E}">
        <p14:creationId xmlns:p14="http://schemas.microsoft.com/office/powerpoint/2010/main" val="3654007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824AE7-C087-8040-8075-972F9BB1896C}" type="slidenum">
              <a:rPr lang="en-US" smtClean="0"/>
              <a:t>1</a:t>
            </a:fld>
            <a:endParaRPr lang="en-US"/>
          </a:p>
        </p:txBody>
      </p:sp>
    </p:spTree>
    <p:extLst>
      <p:ext uri="{BB962C8B-B14F-4D97-AF65-F5344CB8AC3E}">
        <p14:creationId xmlns:p14="http://schemas.microsoft.com/office/powerpoint/2010/main" val="270316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824AE7-C087-8040-8075-972F9BB1896C}" type="slidenum">
              <a:rPr lang="en-US" smtClean="0"/>
              <a:t>2</a:t>
            </a:fld>
            <a:endParaRPr lang="en-US"/>
          </a:p>
        </p:txBody>
      </p:sp>
    </p:spTree>
    <p:extLst>
      <p:ext uri="{BB962C8B-B14F-4D97-AF65-F5344CB8AC3E}">
        <p14:creationId xmlns:p14="http://schemas.microsoft.com/office/powerpoint/2010/main" val="271998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DAC1B38-BF3E-4F44-8233-3D2373F03A15}"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185476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C1B38-BF3E-4F44-8233-3D2373F03A15}"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35071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C1B38-BF3E-4F44-8233-3D2373F03A15}"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54928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C1B38-BF3E-4F44-8233-3D2373F03A15}"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409344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AC1B38-BF3E-4F44-8233-3D2373F03A15}" type="datetimeFigureOut">
              <a:rPr lang="en-US" smtClean="0"/>
              <a:t>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61967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AC1B38-BF3E-4F44-8233-3D2373F03A15}"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3539847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AC1B38-BF3E-4F44-8233-3D2373F03A15}" type="datetimeFigureOut">
              <a:rPr lang="en-US" smtClean="0"/>
              <a:t>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1430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AC1B38-BF3E-4F44-8233-3D2373F03A15}" type="datetimeFigureOut">
              <a:rPr lang="en-US" smtClean="0"/>
              <a:t>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237244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C1B38-BF3E-4F44-8233-3D2373F03A15}" type="datetimeFigureOut">
              <a:rPr lang="en-US" smtClean="0"/>
              <a:t>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358052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AC1B38-BF3E-4F44-8233-3D2373F03A15}"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353214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AC1B38-BF3E-4F44-8233-3D2373F03A15}" type="datetimeFigureOut">
              <a:rPr lang="en-US" smtClean="0"/>
              <a:t>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FB6E39-C067-472B-8330-39ADFC523475}" type="slidenum">
              <a:rPr lang="en-US" smtClean="0"/>
              <a:t>‹#›</a:t>
            </a:fld>
            <a:endParaRPr lang="en-US"/>
          </a:p>
        </p:txBody>
      </p:sp>
    </p:spTree>
    <p:extLst>
      <p:ext uri="{BB962C8B-B14F-4D97-AF65-F5344CB8AC3E}">
        <p14:creationId xmlns:p14="http://schemas.microsoft.com/office/powerpoint/2010/main" val="235076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C1B38-BF3E-4F44-8233-3D2373F03A15}" type="datetimeFigureOut">
              <a:rPr lang="en-US" smtClean="0"/>
              <a:t>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B6E39-C067-472B-8330-39ADFC523475}" type="slidenum">
              <a:rPr lang="en-US" smtClean="0"/>
              <a:t>‹#›</a:t>
            </a:fld>
            <a:endParaRPr lang="en-US"/>
          </a:p>
        </p:txBody>
      </p:sp>
    </p:spTree>
    <p:extLst>
      <p:ext uri="{BB962C8B-B14F-4D97-AF65-F5344CB8AC3E}">
        <p14:creationId xmlns:p14="http://schemas.microsoft.com/office/powerpoint/2010/main" val="92936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Introduction – What is WATCH?</a:t>
            </a:r>
          </a:p>
        </p:txBody>
      </p:sp>
      <p:sp>
        <p:nvSpPr>
          <p:cNvPr id="3" name="Content Placeholder 2"/>
          <p:cNvSpPr>
            <a:spLocks noGrp="1"/>
          </p:cNvSpPr>
          <p:nvPr>
            <p:ph idx="1"/>
          </p:nvPr>
        </p:nvSpPr>
        <p:spPr>
          <a:xfrm>
            <a:off x="838200" y="1690688"/>
            <a:ext cx="10515600" cy="4486275"/>
          </a:xfrm>
        </p:spPr>
        <p:txBody>
          <a:bodyPr>
            <a:normAutofit/>
          </a:bodyPr>
          <a:lstStyle/>
          <a:p>
            <a:pPr lvl="0"/>
            <a:r>
              <a:rPr lang="en-US" sz="2400" dirty="0">
                <a:latin typeface="Arial"/>
                <a:cs typeface="Arial"/>
              </a:rPr>
              <a:t>The Washington Area Theatre Community Honors (WATCH) is an organization founded in 1999 for the adjudication and presentation of annual awards recognizing artistic and technical excellence in community theatre throughout the metropolitan Washington, D.C. area. That these honors will:</a:t>
            </a:r>
          </a:p>
          <a:p>
            <a:pPr lvl="0"/>
            <a:endParaRPr lang="en-US" sz="2400" dirty="0">
              <a:latin typeface="Arial"/>
              <a:cs typeface="Arial"/>
            </a:endParaRPr>
          </a:p>
          <a:p>
            <a:pPr lvl="1"/>
            <a:r>
              <a:rPr lang="en-US" i="1" dirty="0">
                <a:latin typeface="Arial"/>
                <a:cs typeface="Arial"/>
              </a:rPr>
              <a:t>Foster and encourage the growth of community theater;</a:t>
            </a:r>
          </a:p>
          <a:p>
            <a:pPr lvl="1"/>
            <a:endParaRPr lang="en-US" i="1" dirty="0">
              <a:latin typeface="Arial"/>
              <a:cs typeface="Arial"/>
            </a:endParaRPr>
          </a:p>
          <a:p>
            <a:pPr lvl="1"/>
            <a:r>
              <a:rPr lang="en-US" i="1" dirty="0">
                <a:latin typeface="Arial"/>
                <a:cs typeface="Arial"/>
              </a:rPr>
              <a:t>Promote and enhance the image of community theater; and</a:t>
            </a:r>
          </a:p>
          <a:p>
            <a:pPr lvl="1"/>
            <a:endParaRPr lang="en-US" dirty="0">
              <a:latin typeface="Arial"/>
              <a:cs typeface="Arial"/>
            </a:endParaRPr>
          </a:p>
          <a:p>
            <a:pPr lvl="1"/>
            <a:r>
              <a:rPr lang="en-US" i="1" dirty="0">
                <a:latin typeface="Arial"/>
                <a:cs typeface="Arial"/>
              </a:rPr>
              <a:t>Educate and inform the general public about the theatrical</a:t>
            </a:r>
            <a:r>
              <a:rPr lang="en-US" dirty="0">
                <a:latin typeface="Arial"/>
                <a:cs typeface="Arial"/>
              </a:rPr>
              <a:t> </a:t>
            </a:r>
            <a:r>
              <a:rPr lang="en-US" i="1" dirty="0">
                <a:latin typeface="Arial"/>
                <a:cs typeface="Arial"/>
              </a:rPr>
              <a:t>opportunities provided by the member theaters.</a:t>
            </a:r>
            <a:endParaRPr lang="en-US" dirty="0">
              <a:latin typeface="Arial"/>
              <a:cs typeface="Arial"/>
            </a:endParaRPr>
          </a:p>
          <a:p>
            <a:pPr marL="914400" lvl="1" indent="-514350"/>
            <a:endParaRPr lang="en-US" dirty="0"/>
          </a:p>
        </p:txBody>
      </p:sp>
    </p:spTree>
    <p:extLst>
      <p:ext uri="{BB962C8B-B14F-4D97-AF65-F5344CB8AC3E}">
        <p14:creationId xmlns:p14="http://schemas.microsoft.com/office/powerpoint/2010/main" val="153339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Tickets and Reservations (cont’d)</a:t>
            </a:r>
          </a:p>
        </p:txBody>
      </p:sp>
      <p:sp>
        <p:nvSpPr>
          <p:cNvPr id="3" name="Content Placeholder 2"/>
          <p:cNvSpPr>
            <a:spLocks noGrp="1"/>
          </p:cNvSpPr>
          <p:nvPr>
            <p:ph idx="1"/>
          </p:nvPr>
        </p:nvSpPr>
        <p:spPr>
          <a:xfrm>
            <a:off x="838200" y="1600200"/>
            <a:ext cx="10515600" cy="4576763"/>
          </a:xfrm>
        </p:spPr>
        <p:txBody>
          <a:bodyPr>
            <a:noAutofit/>
          </a:bodyPr>
          <a:lstStyle/>
          <a:p>
            <a:pPr>
              <a:lnSpc>
                <a:spcPct val="100000"/>
              </a:lnSpc>
            </a:pPr>
            <a:r>
              <a:rPr lang="en-US" sz="2400" i="1" dirty="0">
                <a:latin typeface="Arial"/>
                <a:cs typeface="Arial"/>
              </a:rPr>
              <a:t>Do not make reservations for closing night.</a:t>
            </a:r>
            <a:r>
              <a:rPr lang="en-US" sz="2400" dirty="0">
                <a:latin typeface="Arial"/>
                <a:cs typeface="Arial"/>
              </a:rPr>
              <a:t> Closing nights should be reserved for emergency alternates only. It is not uncommon for performances to be canceled due to emergency or weather situations.</a:t>
            </a:r>
          </a:p>
          <a:p>
            <a:pPr>
              <a:lnSpc>
                <a:spcPct val="100000"/>
              </a:lnSpc>
            </a:pPr>
            <a:endParaRPr lang="en-US" sz="2400" dirty="0">
              <a:latin typeface="Arial"/>
              <a:cs typeface="Arial"/>
            </a:endParaRPr>
          </a:p>
          <a:p>
            <a:pPr>
              <a:lnSpc>
                <a:spcPct val="100000"/>
              </a:lnSpc>
            </a:pPr>
            <a:r>
              <a:rPr lang="en-US" sz="2400" i="1" dirty="0">
                <a:latin typeface="Arial"/>
                <a:cs typeface="Arial"/>
              </a:rPr>
              <a:t>Be aware of performance times.</a:t>
            </a:r>
            <a:r>
              <a:rPr lang="en-US" sz="2400" dirty="0">
                <a:latin typeface="Arial"/>
                <a:cs typeface="Arial"/>
              </a:rPr>
              <a:t> Plan to arrive at the theater 15-30 minutes early. Be careful of half-hour curtains (7:30pm, for example).  Take traffic into consideration when planning your trip.</a:t>
            </a:r>
          </a:p>
          <a:p>
            <a:pPr>
              <a:lnSpc>
                <a:spcPct val="100000"/>
              </a:lnSpc>
            </a:pPr>
            <a:endParaRPr lang="en-US" sz="2400" dirty="0">
              <a:latin typeface="Arial"/>
              <a:cs typeface="Arial"/>
            </a:endParaRPr>
          </a:p>
          <a:p>
            <a:pPr>
              <a:lnSpc>
                <a:spcPct val="100000"/>
              </a:lnSpc>
            </a:pPr>
            <a:r>
              <a:rPr lang="en-US" sz="2400" i="1" dirty="0">
                <a:latin typeface="Arial"/>
                <a:cs typeface="Arial"/>
              </a:rPr>
              <a:t>Double check the venue address and directions. </a:t>
            </a:r>
            <a:r>
              <a:rPr lang="en-US" sz="2400" dirty="0">
                <a:latin typeface="Arial"/>
                <a:cs typeface="Arial"/>
              </a:rPr>
              <a:t>Some theatres have separate performance and business addresses.  Bring the information with you. Make sure you allow extra time to find a theater that is new to you.</a:t>
            </a:r>
            <a:endParaRPr lang="en-US" sz="2400" dirty="0"/>
          </a:p>
        </p:txBody>
      </p:sp>
    </p:spTree>
    <p:extLst>
      <p:ext uri="{BB962C8B-B14F-4D97-AF65-F5344CB8AC3E}">
        <p14:creationId xmlns:p14="http://schemas.microsoft.com/office/powerpoint/2010/main" val="1939366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Participation and Interaction</a:t>
            </a:r>
          </a:p>
        </p:txBody>
      </p:sp>
      <p:sp>
        <p:nvSpPr>
          <p:cNvPr id="3" name="Content Placeholder 2"/>
          <p:cNvSpPr>
            <a:spLocks noGrp="1"/>
          </p:cNvSpPr>
          <p:nvPr>
            <p:ph idx="1"/>
          </p:nvPr>
        </p:nvSpPr>
        <p:spPr>
          <a:xfrm>
            <a:off x="838200" y="1600200"/>
            <a:ext cx="10515600" cy="4576763"/>
          </a:xfrm>
        </p:spPr>
        <p:txBody>
          <a:bodyPr>
            <a:normAutofit/>
          </a:bodyPr>
          <a:lstStyle/>
          <a:p>
            <a:pPr lvl="0"/>
            <a:r>
              <a:rPr lang="en-US" sz="2600" dirty="0">
                <a:latin typeface="Arial" panose="020B0604020202020204" pitchFamily="34" charset="0"/>
                <a:cs typeface="Arial" panose="020B0604020202020204" pitchFamily="34" charset="0"/>
              </a:rPr>
              <a:t>Judges are neither discouraged nor encouraged to participate in shows that interact with the audience. Your wish to participate or not is entirely up to you.</a:t>
            </a:r>
          </a:p>
          <a:p>
            <a:pPr lvl="0"/>
            <a:endParaRPr lang="en-US" sz="2600" dirty="0">
              <a:latin typeface="Arial" panose="020B0604020202020204" pitchFamily="34" charset="0"/>
              <a:cs typeface="Arial" panose="020B0604020202020204" pitchFamily="34" charset="0"/>
            </a:endParaRPr>
          </a:p>
          <a:p>
            <a:pPr lvl="0"/>
            <a:r>
              <a:rPr lang="en-US" sz="2600" dirty="0">
                <a:latin typeface="Arial" panose="020B0604020202020204" pitchFamily="34" charset="0"/>
                <a:cs typeface="Arial" panose="020B0604020202020204" pitchFamily="34" charset="0"/>
              </a:rPr>
              <a:t>Your role as a judge should not be used as an excuse not to participate. If you do not wish to participate, politely decline without mentioning your judge status.</a:t>
            </a:r>
          </a:p>
          <a:p>
            <a:pPr lvl="0"/>
            <a:endParaRPr lang="en-US" sz="2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71270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Balloting – Basic Guidelines</a:t>
            </a:r>
          </a:p>
        </p:txBody>
      </p:sp>
      <p:sp>
        <p:nvSpPr>
          <p:cNvPr id="3" name="Content Placeholder 2"/>
          <p:cNvSpPr>
            <a:spLocks noGrp="1"/>
          </p:cNvSpPr>
          <p:nvPr>
            <p:ph idx="1"/>
          </p:nvPr>
        </p:nvSpPr>
        <p:spPr>
          <a:xfrm>
            <a:off x="838200" y="1690688"/>
            <a:ext cx="10515600" cy="4486275"/>
          </a:xfrm>
        </p:spPr>
        <p:txBody>
          <a:bodyPr>
            <a:normAutofit/>
          </a:bodyPr>
          <a:lstStyle/>
          <a:p>
            <a:pPr>
              <a:spcAft>
                <a:spcPts val="600"/>
              </a:spcAft>
            </a:pPr>
            <a:r>
              <a:rPr lang="en-US" sz="2400" dirty="0">
                <a:latin typeface="Arial"/>
                <a:cs typeface="Arial"/>
              </a:rPr>
              <a:t>The e-ballot can be found on the WATCH website, and included as a link in the Weekly Report.</a:t>
            </a:r>
          </a:p>
          <a:p>
            <a:pPr>
              <a:spcAft>
                <a:spcPts val="600"/>
              </a:spcAft>
            </a:pPr>
            <a:r>
              <a:rPr lang="en-US" sz="2400" dirty="0">
                <a:latin typeface="Arial"/>
                <a:cs typeface="Arial"/>
              </a:rPr>
              <a:t>Only use the information in the playbill to complete your ballot. Any additional information provided to you by the producing company should be considered “not official”.</a:t>
            </a:r>
          </a:p>
          <a:p>
            <a:pPr>
              <a:spcAft>
                <a:spcPts val="600"/>
              </a:spcAft>
            </a:pPr>
            <a:r>
              <a:rPr lang="en-US" sz="2400" dirty="0">
                <a:latin typeface="Arial"/>
                <a:cs typeface="Arial"/>
              </a:rPr>
              <a:t>Fill out the ballot completely scoring every identifiable element.</a:t>
            </a:r>
          </a:p>
          <a:p>
            <a:pPr>
              <a:spcAft>
                <a:spcPts val="600"/>
              </a:spcAft>
            </a:pPr>
            <a:r>
              <a:rPr lang="en-US" sz="2400" dirty="0">
                <a:latin typeface="Arial"/>
                <a:cs typeface="Arial"/>
              </a:rPr>
              <a:t>Submit your ballot within 10 days after viewing your assignment. No ballots will be accepted after 30 days of a show closing.</a:t>
            </a:r>
          </a:p>
          <a:p>
            <a:pPr>
              <a:spcAft>
                <a:spcPts val="600"/>
              </a:spcAft>
            </a:pPr>
            <a:r>
              <a:rPr lang="en-US" sz="2400" dirty="0">
                <a:latin typeface="Arial"/>
                <a:cs typeface="Arial"/>
              </a:rPr>
              <a:t>Make sure your email address is entered correctly and that you choose your correct company and the correct producing company.</a:t>
            </a:r>
          </a:p>
        </p:txBody>
      </p:sp>
    </p:spTree>
    <p:extLst>
      <p:ext uri="{BB962C8B-B14F-4D97-AF65-F5344CB8AC3E}">
        <p14:creationId xmlns:p14="http://schemas.microsoft.com/office/powerpoint/2010/main" val="1974972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Balloting – Basic Guidelines (cont’d)</a:t>
            </a:r>
          </a:p>
        </p:txBody>
      </p:sp>
      <p:sp>
        <p:nvSpPr>
          <p:cNvPr id="3" name="Content Placeholder 2"/>
          <p:cNvSpPr>
            <a:spLocks noGrp="1"/>
          </p:cNvSpPr>
          <p:nvPr>
            <p:ph idx="1"/>
          </p:nvPr>
        </p:nvSpPr>
        <p:spPr>
          <a:xfrm>
            <a:off x="838200" y="1600200"/>
            <a:ext cx="10515600" cy="4576763"/>
          </a:xfrm>
        </p:spPr>
        <p:txBody>
          <a:bodyPr>
            <a:noAutofit/>
          </a:bodyPr>
          <a:lstStyle/>
          <a:p>
            <a:pPr>
              <a:spcAft>
                <a:spcPts val="600"/>
              </a:spcAft>
            </a:pPr>
            <a:r>
              <a:rPr lang="en-US" sz="2400" dirty="0">
                <a:latin typeface="Arial" panose="020B0604020202020204" pitchFamily="34" charset="0"/>
                <a:cs typeface="Arial" panose="020B0604020202020204" pitchFamily="34" charset="0"/>
              </a:rPr>
              <a:t>Save or print a copy of your ballot in case there is a submission problem.</a:t>
            </a:r>
          </a:p>
          <a:p>
            <a:pPr>
              <a:spcAft>
                <a:spcPts val="600"/>
              </a:spcAft>
            </a:pPr>
            <a:r>
              <a:rPr lang="en-US" sz="2400" dirty="0">
                <a:latin typeface="Arial" panose="020B0604020202020204" pitchFamily="34" charset="0"/>
                <a:cs typeface="Arial" panose="020B0604020202020204" pitchFamily="34" charset="0"/>
              </a:rPr>
              <a:t>After you submit a ballot, you will receive a confirmation email from the Tabulator. This email is generated manually after your ballot has been received and recorded. A confirmation email is generally received within 24 hours, but on rare occasions could take up to a week.</a:t>
            </a:r>
          </a:p>
          <a:p>
            <a:pPr>
              <a:spcAft>
                <a:spcPts val="600"/>
              </a:spcAft>
            </a:pPr>
            <a:r>
              <a:rPr lang="en-US" sz="2400" dirty="0">
                <a:latin typeface="Arial" panose="020B0604020202020204" pitchFamily="34" charset="0"/>
                <a:cs typeface="Arial" panose="020B0604020202020204" pitchFamily="34" charset="0"/>
              </a:rPr>
              <a:t>Your ballot is highly confidential. Your individual scores will not be divulged to anyone.</a:t>
            </a:r>
          </a:p>
          <a:p>
            <a:pPr>
              <a:spcAft>
                <a:spcPts val="600"/>
              </a:spcAft>
            </a:pPr>
            <a:r>
              <a:rPr lang="en-US" sz="2400" dirty="0">
                <a:latin typeface="Arial" panose="020B0604020202020204" pitchFamily="34" charset="0"/>
                <a:cs typeface="Arial" panose="020B0604020202020204" pitchFamily="34" charset="0"/>
              </a:rPr>
              <a:t>Your WATCH representative may be provided with comparisons of your scores against the averages for individual shows. This information is provided only to help judges adjust their average, when necessary.</a:t>
            </a:r>
          </a:p>
          <a:p>
            <a:pPr>
              <a:spcAft>
                <a:spcPts val="600"/>
              </a:spcAft>
            </a:pPr>
            <a:r>
              <a:rPr lang="en-US" sz="2400" dirty="0">
                <a:latin typeface="Arial" panose="020B0604020202020204" pitchFamily="34" charset="0"/>
                <a:cs typeface="Arial" panose="020B0604020202020204" pitchFamily="34" charset="0"/>
              </a:rPr>
              <a:t>Please do not talk about your scores with anyone.</a:t>
            </a:r>
          </a:p>
        </p:txBody>
      </p:sp>
    </p:spTree>
    <p:extLst>
      <p:ext uri="{BB962C8B-B14F-4D97-AF65-F5344CB8AC3E}">
        <p14:creationId xmlns:p14="http://schemas.microsoft.com/office/powerpoint/2010/main" val="127310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Balloting - Performances</a:t>
            </a:r>
          </a:p>
        </p:txBody>
      </p:sp>
      <p:sp>
        <p:nvSpPr>
          <p:cNvPr id="3" name="Content Placeholder 2"/>
          <p:cNvSpPr>
            <a:spLocks noGrp="1"/>
          </p:cNvSpPr>
          <p:nvPr>
            <p:ph idx="1"/>
          </p:nvPr>
        </p:nvSpPr>
        <p:spPr>
          <a:xfrm>
            <a:off x="838200" y="1690688"/>
            <a:ext cx="10515600" cy="4486275"/>
          </a:xfrm>
        </p:spPr>
        <p:txBody>
          <a:bodyPr>
            <a:noAutofit/>
          </a:bodyPr>
          <a:lstStyle/>
          <a:p>
            <a:pPr>
              <a:spcAft>
                <a:spcPts val="600"/>
              </a:spcAft>
            </a:pPr>
            <a:r>
              <a:rPr lang="en-US" sz="2400" dirty="0">
                <a:latin typeface="Arial"/>
                <a:cs typeface="Arial"/>
              </a:rPr>
              <a:t>Always go with the playbill! List the cast in the same way and in the same order as the playbill. If there is a “character name” please list it on the ballot even if they were “not identifiable” on stage.</a:t>
            </a:r>
          </a:p>
          <a:p>
            <a:pPr>
              <a:spcAft>
                <a:spcPts val="600"/>
              </a:spcAft>
            </a:pPr>
            <a:r>
              <a:rPr lang="en-US" sz="2400" dirty="0">
                <a:latin typeface="Arial"/>
                <a:cs typeface="Arial"/>
              </a:rPr>
              <a:t>Do not list groups or choruses. If the character is plural (for example, nuns, waiters) do not list them.</a:t>
            </a:r>
          </a:p>
          <a:p>
            <a:pPr>
              <a:spcAft>
                <a:spcPts val="600"/>
              </a:spcAft>
            </a:pPr>
            <a:r>
              <a:rPr lang="en-US" sz="2400" dirty="0">
                <a:latin typeface="Arial"/>
                <a:cs typeface="Arial"/>
              </a:rPr>
              <a:t>Do not list animals.</a:t>
            </a:r>
          </a:p>
          <a:p>
            <a:pPr>
              <a:spcAft>
                <a:spcPts val="600"/>
              </a:spcAft>
            </a:pPr>
            <a:r>
              <a:rPr lang="en-US" sz="2400" dirty="0">
                <a:latin typeface="Arial"/>
                <a:cs typeface="Arial"/>
              </a:rPr>
              <a:t>If an actor is playing more than one character and all of the characters are listed together in the playbill, then list it that way on the ballot with one score.</a:t>
            </a:r>
          </a:p>
          <a:p>
            <a:pPr>
              <a:spcAft>
                <a:spcPts val="600"/>
              </a:spcAft>
            </a:pPr>
            <a:r>
              <a:rPr lang="en-US" sz="2400" dirty="0">
                <a:latin typeface="Arial"/>
                <a:cs typeface="Arial"/>
              </a:rPr>
              <a:t>If an actor is playing multiple characters and each of those characters are listed separately in the playbill, then list the characters the same way on the ballot and score each one.</a:t>
            </a:r>
          </a:p>
        </p:txBody>
      </p:sp>
    </p:spTree>
    <p:extLst>
      <p:ext uri="{BB962C8B-B14F-4D97-AF65-F5344CB8AC3E}">
        <p14:creationId xmlns:p14="http://schemas.microsoft.com/office/powerpoint/2010/main" val="110105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Balloting</a:t>
            </a:r>
          </a:p>
        </p:txBody>
      </p:sp>
      <p:sp>
        <p:nvSpPr>
          <p:cNvPr id="5" name="Content Placeholder 4"/>
          <p:cNvSpPr>
            <a:spLocks noGrp="1"/>
          </p:cNvSpPr>
          <p:nvPr>
            <p:ph idx="1"/>
          </p:nvPr>
        </p:nvSpPr>
        <p:spPr>
          <a:xfrm>
            <a:off x="838200" y="1105593"/>
            <a:ext cx="10515600" cy="5411586"/>
          </a:xfrm>
        </p:spPr>
        <p:txBody>
          <a:bodyPr vert="horz" lIns="91440" tIns="45720" rIns="91440" bIns="45720" numCol="2" spcCol="274320" rtlCol="0" anchor="t">
            <a:noAutofit/>
          </a:bodyPr>
          <a:lstStyle/>
          <a:p>
            <a:pPr marL="0" indent="0">
              <a:buNone/>
            </a:pPr>
            <a:r>
              <a:rPr lang="en-US" sz="1400" dirty="0">
                <a:latin typeface="Arial" panose="020B0604020202020204" pitchFamily="34" charset="0"/>
                <a:cs typeface="Arial" panose="020B0604020202020204" pitchFamily="34" charset="0"/>
              </a:rPr>
              <a:t>A Lead Role is:</a:t>
            </a:r>
          </a:p>
          <a:p>
            <a:r>
              <a:rPr lang="en-US" sz="1400" dirty="0">
                <a:latin typeface="Arial" panose="020B0604020202020204" pitchFamily="34" charset="0"/>
                <a:cs typeface="Arial" panose="020B0604020202020204" pitchFamily="34" charset="0"/>
              </a:rPr>
              <a:t>Who the story is about or whose presence is primary to the piece.</a:t>
            </a:r>
          </a:p>
          <a:p>
            <a:r>
              <a:rPr lang="en-US" sz="1400" dirty="0">
                <a:latin typeface="Arial" panose="020B0604020202020204" pitchFamily="34" charset="0"/>
                <a:cs typeface="Arial" panose="020B0604020202020204" pitchFamily="34" charset="0"/>
              </a:rPr>
              <a:t>There may be multiple leads or none at all.</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 Featured Role is:</a:t>
            </a:r>
          </a:p>
          <a:p>
            <a:r>
              <a:rPr lang="en-US" sz="1400" dirty="0">
                <a:latin typeface="Arial"/>
                <a:cs typeface="Arial"/>
              </a:rPr>
              <a:t>A supporting character that cannot be designated as a lead or a cameo. </a:t>
            </a:r>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 Cameo Role is:</a:t>
            </a:r>
          </a:p>
          <a:p>
            <a:r>
              <a:rPr lang="en-US" sz="1400" dirty="0">
                <a:latin typeface="Arial" panose="020B0604020202020204" pitchFamily="34" charset="0"/>
                <a:cs typeface="Arial" panose="020B0604020202020204" pitchFamily="34" charset="0"/>
              </a:rPr>
              <a:t>A memorable performance by an actor with limited stage time. In a musical, the incidental character appearing in one scene with a memorable song or production number; in a comedy, the incidental character who appears in, and steals, a single scene; in a drama, the incidental character who delivers a single pivotal monologue.</a:t>
            </a:r>
          </a:p>
          <a:p>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Additional Considerations:</a:t>
            </a:r>
          </a:p>
          <a:p>
            <a:r>
              <a:rPr lang="en-US" sz="1400" dirty="0">
                <a:latin typeface="Arial"/>
                <a:cs typeface="Arial"/>
              </a:rPr>
              <a:t>If a character is listed in the playbill and you can’t identify them on stage, select N/I for “not identifiable”.</a:t>
            </a:r>
          </a:p>
          <a:p>
            <a:r>
              <a:rPr lang="en-US" sz="1400" dirty="0">
                <a:latin typeface="Arial"/>
                <a:cs typeface="Arial"/>
              </a:rPr>
              <a:t>If a character is performed by more than one actor (where there is an understudy for example) score the performance you saw. The ballots will be tabulated as if one person performed that character and arrangements will be made during tabulation should the performance get a nomination.</a:t>
            </a:r>
          </a:p>
          <a:p>
            <a:r>
              <a:rPr lang="en-US" sz="1400" dirty="0">
                <a:latin typeface="Arial"/>
                <a:cs typeface="Arial"/>
              </a:rPr>
              <a:t>Provide a score for every existing element whether it is listed in the playbill or not. Just because someone was omitted from the playbill, does not mean we should overlook scoring their work.</a:t>
            </a:r>
          </a:p>
          <a:p>
            <a:r>
              <a:rPr lang="en-US" sz="1400" dirty="0">
                <a:latin typeface="Arial"/>
                <a:cs typeface="Arial"/>
              </a:rPr>
              <a:t>If a production does not have an element, choose N/A for Not Applicable. For instance, plays do not usually have Musical Direction or Choreography. Also, many productions will not have Stage Combat or Special Effects.</a:t>
            </a:r>
          </a:p>
          <a:p>
            <a:r>
              <a:rPr lang="en-US" sz="1400" dirty="0">
                <a:latin typeface="Arial"/>
                <a:cs typeface="Arial"/>
              </a:rPr>
              <a:t>Judges have the option of including constructive comments with their ballot, up to a maximum of 500 characters. Comments should be include information that might be useful to the company to improve future performances, such as trouble hearing the actors, sightline issues, etc. Comments should not be used to explain why you scored a particular way, or to comment on why you liked or disliked something in particular.</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02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Scoring</a:t>
            </a:r>
          </a:p>
        </p:txBody>
      </p:sp>
      <p:sp>
        <p:nvSpPr>
          <p:cNvPr id="5" name="Content Placeholder 4"/>
          <p:cNvSpPr>
            <a:spLocks noGrp="1"/>
          </p:cNvSpPr>
          <p:nvPr>
            <p:ph idx="1"/>
          </p:nvPr>
        </p:nvSpPr>
        <p:spPr>
          <a:xfrm>
            <a:off x="838200" y="1163781"/>
            <a:ext cx="10515600" cy="5353397"/>
          </a:xfrm>
        </p:spPr>
        <p:txBody>
          <a:bodyPr numCol="2" spcCol="274320">
            <a:noAutofit/>
          </a:bodyPr>
          <a:lstStyle/>
          <a:p>
            <a:r>
              <a:rPr lang="en-US" sz="2000" dirty="0">
                <a:latin typeface="Arial" panose="020B0604020202020204" pitchFamily="34" charset="0"/>
                <a:cs typeface="Arial" panose="020B0604020202020204" pitchFamily="34" charset="0"/>
              </a:rPr>
              <a:t>10 – Excellent/Highest Possible</a:t>
            </a:r>
          </a:p>
          <a:p>
            <a:r>
              <a:rPr lang="en-US" sz="2000" dirty="0">
                <a:latin typeface="Arial" panose="020B0604020202020204" pitchFamily="34" charset="0"/>
                <a:cs typeface="Arial" panose="020B0604020202020204" pitchFamily="34" charset="0"/>
              </a:rPr>
              <a:t>9.5</a:t>
            </a:r>
          </a:p>
          <a:p>
            <a:r>
              <a:rPr lang="en-US" sz="2000" dirty="0">
                <a:latin typeface="Arial" panose="020B0604020202020204" pitchFamily="34" charset="0"/>
                <a:cs typeface="Arial" panose="020B0604020202020204" pitchFamily="34" charset="0"/>
              </a:rPr>
              <a:t>9 – Outstanding/Remarkably High</a:t>
            </a:r>
          </a:p>
          <a:p>
            <a:r>
              <a:rPr lang="en-US" sz="2000" dirty="0">
                <a:latin typeface="Arial" panose="020B0604020202020204" pitchFamily="34" charset="0"/>
                <a:cs typeface="Arial" panose="020B0604020202020204" pitchFamily="34" charset="0"/>
              </a:rPr>
              <a:t>8.5</a:t>
            </a:r>
          </a:p>
          <a:p>
            <a:r>
              <a:rPr lang="en-US" sz="2000" dirty="0">
                <a:latin typeface="Arial" panose="020B0604020202020204" pitchFamily="34" charset="0"/>
                <a:cs typeface="Arial" panose="020B0604020202020204" pitchFamily="34" charset="0"/>
              </a:rPr>
              <a:t>8 – Superior/Remarkably Above Average</a:t>
            </a:r>
          </a:p>
          <a:p>
            <a:r>
              <a:rPr lang="en-US" sz="2000" dirty="0">
                <a:latin typeface="Arial" panose="020B0604020202020204" pitchFamily="34" charset="0"/>
                <a:cs typeface="Arial" panose="020B0604020202020204" pitchFamily="34" charset="0"/>
              </a:rPr>
              <a:t>7.5</a:t>
            </a:r>
          </a:p>
          <a:p>
            <a:r>
              <a:rPr lang="en-US" sz="2000" dirty="0">
                <a:latin typeface="Arial" panose="020B0604020202020204" pitchFamily="34" charset="0"/>
                <a:cs typeface="Arial" panose="020B0604020202020204" pitchFamily="34" charset="0"/>
              </a:rPr>
              <a:t>7 – Noticeably above average</a:t>
            </a:r>
          </a:p>
          <a:p>
            <a:r>
              <a:rPr lang="en-US" sz="2000" dirty="0">
                <a:latin typeface="Arial" panose="020B0604020202020204" pitchFamily="34" charset="0"/>
                <a:cs typeface="Arial" panose="020B0604020202020204" pitchFamily="34" charset="0"/>
              </a:rPr>
              <a:t>6.5</a:t>
            </a:r>
          </a:p>
          <a:p>
            <a:r>
              <a:rPr lang="en-US" sz="2000" dirty="0">
                <a:latin typeface="Arial" panose="020B0604020202020204" pitchFamily="34" charset="0"/>
                <a:cs typeface="Arial" panose="020B0604020202020204" pitchFamily="34" charset="0"/>
              </a:rPr>
              <a:t>6 – Slightly above average</a:t>
            </a:r>
          </a:p>
          <a:p>
            <a:r>
              <a:rPr lang="en-US" sz="2000" dirty="0">
                <a:latin typeface="Arial" panose="020B0604020202020204" pitchFamily="34" charset="0"/>
                <a:cs typeface="Arial" panose="020B0604020202020204" pitchFamily="34" charset="0"/>
              </a:rPr>
              <a:t>5.5</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5 – Average</a:t>
            </a:r>
          </a:p>
          <a:p>
            <a:r>
              <a:rPr lang="en-US" sz="2000" dirty="0">
                <a:latin typeface="Arial" panose="020B0604020202020204" pitchFamily="34" charset="0"/>
                <a:cs typeface="Arial" panose="020B0604020202020204" pitchFamily="34" charset="0"/>
              </a:rPr>
              <a:t>4.5</a:t>
            </a:r>
          </a:p>
          <a:p>
            <a:r>
              <a:rPr lang="en-US" sz="2000" dirty="0">
                <a:latin typeface="Arial" panose="020B0604020202020204" pitchFamily="34" charset="0"/>
                <a:cs typeface="Arial" panose="020B0604020202020204" pitchFamily="34" charset="0"/>
              </a:rPr>
              <a:t>4 – Fair</a:t>
            </a:r>
          </a:p>
          <a:p>
            <a:r>
              <a:rPr lang="en-US" sz="2000" dirty="0">
                <a:latin typeface="Arial" panose="020B0604020202020204" pitchFamily="34" charset="0"/>
                <a:cs typeface="Arial" panose="020B0604020202020204" pitchFamily="34" charset="0"/>
              </a:rPr>
              <a:t>3.5</a:t>
            </a:r>
          </a:p>
          <a:p>
            <a:r>
              <a:rPr lang="en-US" sz="2000" dirty="0">
                <a:latin typeface="Arial" panose="020B0604020202020204" pitchFamily="34" charset="0"/>
                <a:cs typeface="Arial" panose="020B0604020202020204" pitchFamily="34" charset="0"/>
              </a:rPr>
              <a:t>3 – Noticeably below average</a:t>
            </a:r>
          </a:p>
          <a:p>
            <a:r>
              <a:rPr lang="en-US" sz="2000" dirty="0">
                <a:latin typeface="Arial" panose="020B0604020202020204" pitchFamily="34" charset="0"/>
                <a:cs typeface="Arial" panose="020B0604020202020204" pitchFamily="34" charset="0"/>
              </a:rPr>
              <a:t>2.5</a:t>
            </a:r>
          </a:p>
          <a:p>
            <a:r>
              <a:rPr lang="en-US" sz="2000" dirty="0">
                <a:latin typeface="Arial" panose="020B0604020202020204" pitchFamily="34" charset="0"/>
                <a:cs typeface="Arial" panose="020B0604020202020204" pitchFamily="34" charset="0"/>
              </a:rPr>
              <a:t>2 – Poor</a:t>
            </a:r>
          </a:p>
          <a:p>
            <a:r>
              <a:rPr lang="en-US" sz="2000" dirty="0">
                <a:latin typeface="Arial" panose="020B0604020202020204" pitchFamily="34" charset="0"/>
                <a:cs typeface="Arial" panose="020B0604020202020204" pitchFamily="34" charset="0"/>
              </a:rPr>
              <a:t>1.5</a:t>
            </a:r>
          </a:p>
          <a:p>
            <a:r>
              <a:rPr lang="en-US" sz="2000" dirty="0">
                <a:latin typeface="Arial" panose="020B0604020202020204" pitchFamily="34" charset="0"/>
                <a:cs typeface="Arial" panose="020B0604020202020204" pitchFamily="34" charset="0"/>
              </a:rPr>
              <a:t>1 – Did not meet criteria</a:t>
            </a:r>
          </a:p>
          <a:p>
            <a:r>
              <a:rPr lang="en-US" sz="2000" dirty="0">
                <a:latin typeface="Arial" panose="020B0604020202020204" pitchFamily="34" charset="0"/>
                <a:cs typeface="Arial" panose="020B0604020202020204" pitchFamily="34" charset="0"/>
              </a:rPr>
              <a:t>N/I – Not identifiable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6982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Scoring Considerations</a:t>
            </a:r>
          </a:p>
        </p:txBody>
      </p:sp>
      <p:sp>
        <p:nvSpPr>
          <p:cNvPr id="5" name="Content Placeholder 4"/>
          <p:cNvSpPr>
            <a:spLocks noGrp="1"/>
          </p:cNvSpPr>
          <p:nvPr>
            <p:ph idx="1"/>
          </p:nvPr>
        </p:nvSpPr>
        <p:spPr>
          <a:xfrm>
            <a:off x="838200" y="1105593"/>
            <a:ext cx="10515600" cy="5411586"/>
          </a:xfrm>
        </p:spPr>
        <p:txBody>
          <a:bodyPr numCol="2" spcCol="274320">
            <a:noAutofit/>
          </a:bodyPr>
          <a:lstStyle/>
          <a:p>
            <a:r>
              <a:rPr lang="en-US" sz="1600" dirty="0">
                <a:latin typeface="Arial" panose="020B0604020202020204" pitchFamily="34" charset="0"/>
                <a:cs typeface="Arial" panose="020B0604020202020204" pitchFamily="34" charset="0"/>
              </a:rPr>
              <a:t>Each element and performance is given a score between 1 and 10. 10 is the highest.</a:t>
            </a:r>
          </a:p>
          <a:p>
            <a:r>
              <a:rPr lang="en-US" sz="1600" dirty="0">
                <a:latin typeface="Arial" panose="020B0604020202020204" pitchFamily="34" charset="0"/>
                <a:cs typeface="Arial" panose="020B0604020202020204" pitchFamily="34" charset="0"/>
              </a:rPr>
              <a:t>Scores should be based on the adjudication criteria provided by WATCH including consideration for level of difficulty.</a:t>
            </a:r>
          </a:p>
          <a:p>
            <a:r>
              <a:rPr lang="en-US" sz="1600" dirty="0">
                <a:latin typeface="Arial" panose="020B0604020202020204" pitchFamily="34" charset="0"/>
                <a:cs typeface="Arial" panose="020B0604020202020204" pitchFamily="34" charset="0"/>
              </a:rPr>
              <a:t>Rely on your experience. Choose scores in the context of what is “average” in WATCH Community Theatre to you.</a:t>
            </a:r>
          </a:p>
          <a:p>
            <a:r>
              <a:rPr lang="en-US" sz="1600" dirty="0">
                <a:latin typeface="Arial" panose="020B0604020202020204" pitchFamily="34" charset="0"/>
                <a:cs typeface="Arial" panose="020B0604020202020204" pitchFamily="34" charset="0"/>
              </a:rPr>
              <a:t>Remain consistent to your average throughout the season. Do not adjust your scoring, because you feel you were too easy or too hard at the beginning of the year.</a:t>
            </a:r>
          </a:p>
          <a:p>
            <a:r>
              <a:rPr lang="en-US" sz="1600" dirty="0">
                <a:latin typeface="Arial" panose="020B0604020202020204" pitchFamily="34" charset="0"/>
                <a:cs typeface="Arial" panose="020B0604020202020204" pitchFamily="34" charset="0"/>
              </a:rPr>
              <a:t>Evaluate each performance and element separately. Do not fall into the trap of scoring every category high or low based on the overall production.</a:t>
            </a:r>
          </a:p>
          <a:p>
            <a:r>
              <a:rPr lang="en-US" sz="1600" dirty="0">
                <a:latin typeface="Arial" panose="020B0604020202020204" pitchFamily="34" charset="0"/>
                <a:cs typeface="Arial" panose="020B0604020202020204" pitchFamily="34" charset="0"/>
              </a:rPr>
              <a:t>Do not try to rank the ten shows you saw. Score every element of each production based on its own merits.</a:t>
            </a:r>
          </a:p>
          <a:p>
            <a:r>
              <a:rPr lang="en-US" sz="1600" dirty="0">
                <a:latin typeface="Arial" panose="020B0604020202020204" pitchFamily="34" charset="0"/>
                <a:cs typeface="Arial" panose="020B0604020202020204" pitchFamily="34" charset="0"/>
              </a:rPr>
              <a:t>Just because you enjoyed the whole evening of theater, doesn’t mean every element deserved a 10.</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It is okay to give lots of 5s. A 5 means that it was good. Don’t be afraid to over-use your 5s.</a:t>
            </a:r>
          </a:p>
          <a:p>
            <a:r>
              <a:rPr lang="en-US" sz="1600" dirty="0">
                <a:latin typeface="Arial" panose="020B0604020202020204" pitchFamily="34" charset="0"/>
                <a:cs typeface="Arial" panose="020B0604020202020204" pitchFamily="34" charset="0"/>
              </a:rPr>
              <a:t>A 6 means that it positively caught your attention.</a:t>
            </a:r>
          </a:p>
          <a:p>
            <a:r>
              <a:rPr lang="en-US" sz="1600" dirty="0">
                <a:latin typeface="Arial" panose="020B0604020202020204" pitchFamily="34" charset="0"/>
                <a:cs typeface="Arial" panose="020B0604020202020204" pitchFamily="34" charset="0"/>
              </a:rPr>
              <a:t>A 7 and up, means that it was special or that the level of difficulty made it deserving of elevation.</a:t>
            </a:r>
          </a:p>
          <a:p>
            <a:r>
              <a:rPr lang="en-US" sz="1600" dirty="0">
                <a:latin typeface="Arial" panose="020B0604020202020204" pitchFamily="34" charset="0"/>
                <a:cs typeface="Arial" panose="020B0604020202020204" pitchFamily="34" charset="0"/>
              </a:rPr>
              <a:t>If it wasn’t good… score it below a 5. Remember, no one is going to see your scores.</a:t>
            </a:r>
          </a:p>
          <a:p>
            <a:r>
              <a:rPr lang="en-US" sz="1600" dirty="0">
                <a:latin typeface="Arial" panose="020B0604020202020204" pitchFamily="34" charset="0"/>
                <a:cs typeface="Arial" panose="020B0604020202020204" pitchFamily="34" charset="0"/>
              </a:rPr>
              <a:t>Your 7s and above should be for special performances and technical achievements.</a:t>
            </a:r>
          </a:p>
          <a:p>
            <a:r>
              <a:rPr lang="en-US" sz="1600" dirty="0">
                <a:latin typeface="Arial" panose="020B0604020202020204" pitchFamily="34" charset="0"/>
                <a:cs typeface="Arial" panose="020B0604020202020204" pitchFamily="34" charset="0"/>
              </a:rPr>
              <a:t>If you are giving a 7 or higher, you are saying that the performance or element is worthy of a nomination.</a:t>
            </a:r>
          </a:p>
          <a:p>
            <a:r>
              <a:rPr lang="en-US" sz="1600" dirty="0">
                <a:latin typeface="Arial" panose="020B0604020202020204" pitchFamily="34" charset="0"/>
                <a:cs typeface="Arial" panose="020B0604020202020204" pitchFamily="34" charset="0"/>
              </a:rPr>
              <a:t>If you are giving an 8 or 9, you are saying you believe it to be award-worthy.</a:t>
            </a:r>
          </a:p>
          <a:p>
            <a:r>
              <a:rPr lang="en-US" sz="1600" dirty="0">
                <a:latin typeface="Arial" panose="020B0604020202020204" pitchFamily="34" charset="0"/>
                <a:cs typeface="Arial" panose="020B0604020202020204" pitchFamily="34" charset="0"/>
              </a:rPr>
              <a:t>If you are giving a 10, you are saying this was the most incredible artistic performance or element you have ever seen/heard for an incredibly difficult piece, and clearly deserving of an award.</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702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The Fundamentals</a:t>
            </a:r>
          </a:p>
        </p:txBody>
      </p:sp>
      <p:sp>
        <p:nvSpPr>
          <p:cNvPr id="3" name="Content Placeholder 2"/>
          <p:cNvSpPr>
            <a:spLocks noGrp="1"/>
          </p:cNvSpPr>
          <p:nvPr>
            <p:ph idx="1"/>
          </p:nvPr>
        </p:nvSpPr>
        <p:spPr>
          <a:xfrm>
            <a:off x="838200" y="1690688"/>
            <a:ext cx="10515600" cy="4486275"/>
          </a:xfrm>
        </p:spPr>
        <p:txBody>
          <a:bodyPr>
            <a:noAutofit/>
          </a:bodyPr>
          <a:lstStyle/>
          <a:p>
            <a:pPr marL="0" indent="0">
              <a:spcAft>
                <a:spcPts val="600"/>
              </a:spcAft>
              <a:buNone/>
            </a:pPr>
            <a:r>
              <a:rPr lang="en-US" sz="2400" dirty="0">
                <a:latin typeface="Arial"/>
                <a:cs typeface="Arial"/>
              </a:rPr>
              <a:t>The 3 fundamentals for judging a WATCH category:</a:t>
            </a:r>
          </a:p>
          <a:p>
            <a:pPr marL="0" indent="0">
              <a:spcAft>
                <a:spcPts val="600"/>
              </a:spcAft>
              <a:buNone/>
            </a:pPr>
            <a:endParaRPr lang="en-US" sz="2400" dirty="0">
              <a:latin typeface="Arial"/>
              <a:cs typeface="Arial"/>
            </a:endParaRPr>
          </a:p>
          <a:p>
            <a:pPr marL="457200" indent="-457200">
              <a:spcAft>
                <a:spcPts val="600"/>
              </a:spcAft>
              <a:buAutoNum type="arabicParenR"/>
            </a:pPr>
            <a:r>
              <a:rPr lang="en-US" sz="2400" dirty="0">
                <a:latin typeface="Arial"/>
                <a:cs typeface="Arial"/>
              </a:rPr>
              <a:t>Serve the story being told.</a:t>
            </a:r>
          </a:p>
          <a:p>
            <a:pPr marL="457200" indent="-457200">
              <a:spcAft>
                <a:spcPts val="600"/>
              </a:spcAft>
              <a:buAutoNum type="arabicParenR"/>
            </a:pPr>
            <a:endParaRPr lang="en-US" sz="2400" dirty="0">
              <a:latin typeface="Arial"/>
              <a:cs typeface="Arial"/>
            </a:endParaRPr>
          </a:p>
          <a:p>
            <a:pPr marL="0" indent="0">
              <a:spcAft>
                <a:spcPts val="600"/>
              </a:spcAft>
              <a:buNone/>
            </a:pPr>
            <a:r>
              <a:rPr lang="en-US" sz="2400" dirty="0">
                <a:latin typeface="Arial"/>
                <a:cs typeface="Arial"/>
              </a:rPr>
              <a:t>2) Be appropriate to the piece and the presenting space. </a:t>
            </a:r>
          </a:p>
          <a:p>
            <a:pPr marL="0" indent="0">
              <a:spcAft>
                <a:spcPts val="600"/>
              </a:spcAft>
              <a:buNone/>
            </a:pPr>
            <a:endParaRPr lang="en-US" sz="2400" dirty="0">
              <a:latin typeface="Arial"/>
              <a:cs typeface="Arial"/>
            </a:endParaRPr>
          </a:p>
          <a:p>
            <a:pPr marL="0" indent="0">
              <a:spcAft>
                <a:spcPts val="600"/>
              </a:spcAft>
              <a:buNone/>
            </a:pPr>
            <a:r>
              <a:rPr lang="en-US" sz="2400" dirty="0">
                <a:latin typeface="Arial"/>
                <a:cs typeface="Arial"/>
              </a:rPr>
              <a:t>3) Be of consistent quality throughout the piece. </a:t>
            </a:r>
          </a:p>
          <a:p>
            <a:pPr>
              <a:spcAft>
                <a:spcPts val="600"/>
              </a:spcAft>
            </a:pPr>
            <a:endParaRPr lang="en-US" sz="2400" dirty="0">
              <a:latin typeface="Arial"/>
              <a:cs typeface="Arial"/>
            </a:endParaRPr>
          </a:p>
        </p:txBody>
      </p:sp>
    </p:spTree>
    <p:extLst>
      <p:ext uri="{BB962C8B-B14F-4D97-AF65-F5344CB8AC3E}">
        <p14:creationId xmlns:p14="http://schemas.microsoft.com/office/powerpoint/2010/main" val="269786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Acting/Performance</a:t>
            </a:r>
          </a:p>
        </p:txBody>
      </p:sp>
      <p:sp>
        <p:nvSpPr>
          <p:cNvPr id="5" name="Content Placeholder 4"/>
          <p:cNvSpPr>
            <a:spLocks noGrp="1"/>
          </p:cNvSpPr>
          <p:nvPr>
            <p:ph idx="1"/>
          </p:nvPr>
        </p:nvSpPr>
        <p:spPr>
          <a:xfrm>
            <a:off x="838200" y="1231900"/>
            <a:ext cx="10515600" cy="5295900"/>
          </a:xfrm>
        </p:spPr>
        <p:txBody>
          <a:bodyPr numCol="2" spcCol="274320">
            <a:noAutofit/>
          </a:bodyPr>
          <a:lstStyle/>
          <a:p>
            <a:pPr marL="0" indent="0">
              <a:buNone/>
            </a:pPr>
            <a:r>
              <a:rPr lang="en-US" sz="1600" dirty="0">
                <a:latin typeface="Arial" panose="020B0604020202020204" pitchFamily="34" charset="0"/>
                <a:cs typeface="Arial" panose="020B0604020202020204" pitchFamily="34" charset="0"/>
              </a:rPr>
              <a:t>Creative:</a:t>
            </a:r>
          </a:p>
          <a:p>
            <a:r>
              <a:rPr lang="en-US" sz="1600" dirty="0">
                <a:latin typeface="Arial" panose="020B0604020202020204" pitchFamily="34" charset="0"/>
                <a:cs typeface="Arial" panose="020B0604020202020204" pitchFamily="34" charset="0"/>
              </a:rPr>
              <a:t>Character serves the story – choices are clear, appropriate, and consistent.</a:t>
            </a:r>
          </a:p>
          <a:p>
            <a:r>
              <a:rPr lang="en-US" sz="1600" dirty="0">
                <a:latin typeface="Arial" panose="020B0604020202020204" pitchFamily="34" charset="0"/>
                <a:cs typeface="Arial" panose="020B0604020202020204" pitchFamily="34" charset="0"/>
              </a:rPr>
              <a:t>Gives an honest portrayal of the character – Are they believable?  Do you see an actor or the character on stage?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Technical:</a:t>
            </a:r>
          </a:p>
          <a:p>
            <a:r>
              <a:rPr lang="en-US" sz="1600" dirty="0">
                <a:latin typeface="Arial" panose="020B0604020202020204" pitchFamily="34" charset="0"/>
                <a:cs typeface="Arial" panose="020B0604020202020204" pitchFamily="34" charset="0"/>
              </a:rPr>
              <a:t>Maintains focus throughout.</a:t>
            </a:r>
          </a:p>
          <a:p>
            <a:r>
              <a:rPr lang="en-US" sz="1600" dirty="0">
                <a:latin typeface="Arial" panose="020B0604020202020204" pitchFamily="34" charset="0"/>
                <a:cs typeface="Arial" panose="020B0604020202020204" pitchFamily="34" charset="0"/>
              </a:rPr>
              <a:t>Projection, diction, dialect are appropriate and consistent.</a:t>
            </a:r>
          </a:p>
          <a:p>
            <a:r>
              <a:rPr lang="en-US" sz="1600" dirty="0">
                <a:latin typeface="Arial" panose="020B0604020202020204" pitchFamily="34" charset="0"/>
                <a:cs typeface="Arial" panose="020B0604020202020204" pitchFamily="34" charset="0"/>
              </a:rPr>
              <a:t>Movement, physicality appropriate and consistent for development of character.  If playing someone outside of their age range, have they altered their physicality, and is it effective?</a:t>
            </a:r>
          </a:p>
          <a:p>
            <a:r>
              <a:rPr lang="en-US" sz="1600" dirty="0">
                <a:latin typeface="Arial" panose="020B0604020202020204" pitchFamily="34" charset="0"/>
                <a:cs typeface="Arial" panose="020B0604020202020204" pitchFamily="34" charset="0"/>
              </a:rPr>
              <a:t>Are they listening and responding or simply waiting their turn?  Does it feel like a “live” performance or are they simply going through the motions?</a:t>
            </a:r>
          </a:p>
          <a:p>
            <a:pPr marL="0" indent="0">
              <a:buNone/>
            </a:pPr>
            <a:r>
              <a:rPr lang="en-US" sz="1600" dirty="0">
                <a:latin typeface="Arial" panose="020B0604020202020204" pitchFamily="34" charset="0"/>
                <a:cs typeface="Arial" panose="020B0604020202020204" pitchFamily="34" charset="0"/>
              </a:rPr>
              <a:t>For Musicals:</a:t>
            </a:r>
          </a:p>
          <a:p>
            <a:r>
              <a:rPr lang="en-US" sz="1600" dirty="0">
                <a:latin typeface="Arial" panose="020B0604020202020204" pitchFamily="34" charset="0"/>
                <a:cs typeface="Arial" panose="020B0604020202020204" pitchFamily="34" charset="0"/>
              </a:rPr>
              <a:t>Vocal/dance abilities are consistent and appropriate for the character.</a:t>
            </a:r>
          </a:p>
          <a:p>
            <a:r>
              <a:rPr lang="en-US" sz="1600" dirty="0">
                <a:latin typeface="Arial" panose="020B0604020202020204" pitchFamily="34" charset="0"/>
                <a:cs typeface="Arial" panose="020B0604020202020204" pitchFamily="34" charset="0"/>
              </a:rPr>
              <a:t>Do they remain in character during songs and dances as well in an effort to further the story with these media?</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Level of Difficulty:</a:t>
            </a:r>
          </a:p>
          <a:p>
            <a:r>
              <a:rPr lang="en-US" sz="1600" dirty="0">
                <a:latin typeface="Arial" panose="020B0604020202020204" pitchFamily="34" charset="0"/>
                <a:cs typeface="Arial" panose="020B0604020202020204" pitchFamily="34" charset="0"/>
              </a:rPr>
              <a:t>Number of lines, range of songs, amount of dance, number of costume changes, large character arc, physicality of role, transformation to accomplish role, multiple roles, have they brought something to role that was unexpected?</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59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Introduction – Who and Where is WATCH?</a:t>
            </a:r>
          </a:p>
        </p:txBody>
      </p:sp>
      <p:sp>
        <p:nvSpPr>
          <p:cNvPr id="3" name="Content Placeholder 2"/>
          <p:cNvSpPr>
            <a:spLocks noGrp="1"/>
          </p:cNvSpPr>
          <p:nvPr>
            <p:ph idx="1"/>
          </p:nvPr>
        </p:nvSpPr>
        <p:spPr>
          <a:xfrm>
            <a:off x="838200" y="1587500"/>
            <a:ext cx="10515600" cy="4589463"/>
          </a:xfrm>
        </p:spPr>
        <p:txBody>
          <a:bodyPr>
            <a:normAutofit/>
          </a:bodyPr>
          <a:lstStyle/>
          <a:p>
            <a:pPr lvl="0"/>
            <a:r>
              <a:rPr lang="en-US" sz="2400" dirty="0">
                <a:latin typeface="Arial"/>
                <a:cs typeface="Arial"/>
              </a:rPr>
              <a:t>WATCH is a group of volunteer-based community theatre companies operating in the metropolitan Washington D.C. area.</a:t>
            </a:r>
          </a:p>
          <a:p>
            <a:pPr lvl="0"/>
            <a:r>
              <a:rPr lang="en-US" sz="2400" dirty="0">
                <a:latin typeface="Arial"/>
                <a:cs typeface="Arial"/>
              </a:rPr>
              <a:t>The WATCH Board of Directors is comprised of one representative from each member company.</a:t>
            </a:r>
          </a:p>
          <a:p>
            <a:pPr lvl="0"/>
            <a:r>
              <a:rPr lang="en-US" sz="2400" dirty="0">
                <a:latin typeface="Arial"/>
                <a:cs typeface="Arial"/>
              </a:rPr>
              <a:t>www.washingtontheater.org - Note that theater is spelled with </a:t>
            </a:r>
            <a:r>
              <a:rPr lang="en-US" sz="2400" dirty="0" err="1">
                <a:latin typeface="Arial"/>
                <a:cs typeface="Arial"/>
              </a:rPr>
              <a:t>er</a:t>
            </a:r>
            <a:r>
              <a:rPr lang="en-US" sz="2400" dirty="0">
                <a:latin typeface="Arial"/>
                <a:cs typeface="Arial"/>
              </a:rPr>
              <a:t>.</a:t>
            </a:r>
          </a:p>
          <a:p>
            <a:pPr lvl="0"/>
            <a:endParaRPr lang="en-US" sz="2400" dirty="0">
              <a:latin typeface="Arial"/>
              <a:cs typeface="Arial"/>
            </a:endParaRPr>
          </a:p>
          <a:p>
            <a:pPr lvl="0">
              <a:buNone/>
            </a:pPr>
            <a:endParaRPr lang="en-US" sz="2400" dirty="0">
              <a:latin typeface="Arial"/>
              <a:cs typeface="Arial"/>
            </a:endParaRPr>
          </a:p>
        </p:txBody>
      </p:sp>
      <p:pic>
        <p:nvPicPr>
          <p:cNvPr id="4" name="Picture 3"/>
          <p:cNvPicPr>
            <a:picLocks noChangeAspect="1"/>
          </p:cNvPicPr>
          <p:nvPr/>
        </p:nvPicPr>
        <p:blipFill>
          <a:blip r:embed="rId3"/>
          <a:stretch>
            <a:fillRect/>
          </a:stretch>
        </p:blipFill>
        <p:spPr>
          <a:xfrm>
            <a:off x="2869843" y="3695700"/>
            <a:ext cx="5575657" cy="2730500"/>
          </a:xfrm>
          <a:prstGeom prst="rect">
            <a:avLst/>
          </a:prstGeom>
        </p:spPr>
      </p:pic>
    </p:spTree>
    <p:extLst>
      <p:ext uri="{BB962C8B-B14F-4D97-AF65-F5344CB8AC3E}">
        <p14:creationId xmlns:p14="http://schemas.microsoft.com/office/powerpoint/2010/main" val="121378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Set Design</a:t>
            </a:r>
          </a:p>
        </p:txBody>
      </p:sp>
      <p:sp>
        <p:nvSpPr>
          <p:cNvPr id="5" name="Content Placeholder 4"/>
          <p:cNvSpPr>
            <a:spLocks noGrp="1"/>
          </p:cNvSpPr>
          <p:nvPr>
            <p:ph idx="1"/>
          </p:nvPr>
        </p:nvSpPr>
        <p:spPr>
          <a:xfrm>
            <a:off x="838200" y="990600"/>
            <a:ext cx="10515600" cy="5537200"/>
          </a:xfrm>
        </p:spPr>
        <p:txBody>
          <a:bodyPr numCol="2" spcCol="274320">
            <a:noAutofit/>
          </a:bodyPr>
          <a:lstStyle/>
          <a:p>
            <a:r>
              <a:rPr lang="en-US" sz="1400" dirty="0">
                <a:latin typeface="Arial" panose="020B0604020202020204" pitchFamily="34" charset="0"/>
                <a:cs typeface="Arial" panose="020B0604020202020204" pitchFamily="34" charset="0"/>
              </a:rPr>
              <a:t>A good set design serves both the play and the space where the play is being performed. It accommodates a smooth flow between and within scenes, providing entrances and exits that are logical and identifiable. </a:t>
            </a:r>
          </a:p>
          <a:p>
            <a:endParaRPr lang="en-US" sz="10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good set design should accommodate fluid, rapid scene changes with individual scenes that are well-defined and easily understood; adequate floor space should be provided for blocking and/or choreography.</a:t>
            </a:r>
          </a:p>
          <a:p>
            <a:endParaRPr lang="en-US" sz="10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Look for creative solutions to the unique attributes of the play and/or the space where it is being performed.</a:t>
            </a:r>
          </a:p>
          <a:p>
            <a:endParaRPr lang="en-US" sz="10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Take into account whether the performance space is a real theater or an auditorium, gym, converted storefront, etc.</a:t>
            </a:r>
          </a:p>
          <a:p>
            <a:endParaRPr lang="en-US" sz="10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good set design is appropriate to the period and location of the play, and should help to define and support its mood; a good set design defines a world in which the play makes sense</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set design should reflect the director’s vision for the piece, be it realistic or abstract.</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good set design affords a visually interesting and aesthetically pleasing composition that balances well with the other technical elements (lights, set dressing, costumes). </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Sight lines should be considered in the set design, which should include appropriate masking for the wings.</a:t>
            </a:r>
          </a:p>
          <a:p>
            <a:endParaRPr lang="en-US" sz="8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When a door is opened, the audience should see something appropriate on the other side, such as an exterior, a hallway or an adjacent room rather than a black masking flat or curtain.</a:t>
            </a:r>
          </a:p>
          <a:p>
            <a:endParaRPr lang="en-US" sz="8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Level of Difficulty: </a:t>
            </a:r>
          </a:p>
          <a:p>
            <a:r>
              <a:rPr lang="en-US" sz="1400" dirty="0">
                <a:latin typeface="Arial" panose="020B0604020202020204" pitchFamily="34" charset="0"/>
                <a:cs typeface="Arial" panose="020B0604020202020204" pitchFamily="34" charset="0"/>
              </a:rPr>
              <a:t>Consider the magnitude of the “artistic challenge;” accomplishing lots of scene changes in a small performance space doesn’t necessarily mean the set design was artistically challenging; the challenge might have been in set construction rather than set design. The most artistic set designs are not necessarily the most detailed replicas of life; sometimes the most artistically challenging and aesthetically pleasing set designs are elegantly simple.</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03872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Set Construction</a:t>
            </a:r>
          </a:p>
        </p:txBody>
      </p:sp>
      <p:sp>
        <p:nvSpPr>
          <p:cNvPr id="5" name="Content Placeholder 4"/>
          <p:cNvSpPr>
            <a:spLocks noGrp="1"/>
          </p:cNvSpPr>
          <p:nvPr>
            <p:ph idx="1"/>
          </p:nvPr>
        </p:nvSpPr>
        <p:spPr>
          <a:xfrm>
            <a:off x="838200" y="990600"/>
            <a:ext cx="10515600" cy="5537200"/>
          </a:xfrm>
        </p:spPr>
        <p:txBody>
          <a:bodyPr numCol="2" spcCol="274320">
            <a:noAutofit/>
          </a:bodyPr>
          <a:lstStyle/>
          <a:p>
            <a:r>
              <a:rPr lang="en-US" sz="1400" dirty="0">
                <a:latin typeface="Arial" panose="020B0604020202020204" pitchFamily="34" charset="0"/>
                <a:cs typeface="Arial" panose="020B0604020202020204" pitchFamily="34" charset="0"/>
              </a:rPr>
              <a:t>The set construction should serve the set design, ensure the safety of the performers and facilitate simple, fast, quiet scene changes.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Good set construction makes creative use of materials in creating the illusion of reality.  For example, making a massive-looking crown molding or a stone wall out of Styrofoam.</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Good workmanship in set construction can be easy to miss when everything works properly, but even the most simplistic of sets can have bad workmanship which detracts from the overall illusion of reality.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Give credit to set construction that pays appropriate attention to detail.  For instance, if the set includes a real window, give credit to set construction; if it includes a window that is painted on a wall, give the credit to set painting.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a set of a room in modern times, attention to detail includes things like light switches and outlets on the walls, heating registers, windows and doors that have proper hardware, etc.</a:t>
            </a:r>
          </a:p>
          <a:p>
            <a:pPr marL="0" indent="0">
              <a:buNone/>
            </a:pPr>
            <a:r>
              <a:rPr lang="en-US" sz="1400" dirty="0">
                <a:latin typeface="Arial" panose="020B0604020202020204" pitchFamily="34" charset="0"/>
                <a:cs typeface="Arial" panose="020B0604020202020204" pitchFamily="34" charset="0"/>
              </a:rPr>
              <a:t>Level of difficulty:</a:t>
            </a:r>
          </a:p>
          <a:p>
            <a:r>
              <a:rPr lang="en-US" sz="1400" dirty="0">
                <a:latin typeface="Arial" panose="020B0604020202020204" pitchFamily="34" charset="0"/>
                <a:cs typeface="Arial" panose="020B0604020202020204" pitchFamily="34" charset="0"/>
              </a:rPr>
              <a:t>A great set design does not necessarily mean that the construction of the set was difficult. A perfectly dressed single-room set with a couple of doors can often be  built with relative ease using a few stock flats and doors, while a simple-looking, abstract set can involve more challenging set construction if everything must be built from scratch.</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Any set that includes multiple levels and/or a stairway is more difficult to build, and a set with a fully visible second story is particularly challenging. Any set that rotates, rolls, folds, flies, includes a trap door, etc., is even more challenging to build, and you should adjust your score accordingly for a relatively high level of difficulty</a:t>
            </a:r>
          </a:p>
          <a:p>
            <a:pPr marL="0" indent="0">
              <a:buNone/>
            </a:pPr>
            <a:endParaRPr lang="en-US" sz="1400" dirty="0"/>
          </a:p>
        </p:txBody>
      </p:sp>
    </p:spTree>
    <p:extLst>
      <p:ext uri="{BB962C8B-B14F-4D97-AF65-F5344CB8AC3E}">
        <p14:creationId xmlns:p14="http://schemas.microsoft.com/office/powerpoint/2010/main" val="1082769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Set Painting</a:t>
            </a:r>
          </a:p>
        </p:txBody>
      </p:sp>
      <p:sp>
        <p:nvSpPr>
          <p:cNvPr id="5" name="Content Placeholder 4"/>
          <p:cNvSpPr>
            <a:spLocks noGrp="1"/>
          </p:cNvSpPr>
          <p:nvPr>
            <p:ph idx="1"/>
          </p:nvPr>
        </p:nvSpPr>
        <p:spPr>
          <a:xfrm>
            <a:off x="609600" y="990600"/>
            <a:ext cx="10985500" cy="5537200"/>
          </a:xfrm>
        </p:spPr>
        <p:txBody>
          <a:bodyPr numCol="2" spcCol="274320">
            <a:noAutofit/>
          </a:bodyPr>
          <a:lstStyle/>
          <a:p>
            <a:r>
              <a:rPr lang="en-US" sz="1400" dirty="0">
                <a:latin typeface="Arial" panose="020B0604020202020204" pitchFamily="34" charset="0"/>
                <a:cs typeface="Arial" panose="020B0604020202020204" pitchFamily="34" charset="0"/>
              </a:rPr>
              <a:t>Serves the set design and the story. Aids in setting place and time. You won’t know if the paint scheme/design came from the set designer or the set painter or the director.  Ultimately, you have to give credit to the set painter, but it should tie in to the director’s vision.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Balance with other technical elements. Look for coordination with the other designs of the show. If everything is pastel and ethereal, the paint should not be bright, primary colors.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Textures and colors appropriate.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Look past the ‘wow’ factor.  “Wow, look at those pops of color!” But, are they just blocks of color easy to roll onto a wall?  Or is it a true, artistic ‘wow’?</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Realism counts, but so does creativity.  Also take into account level of difficulty: including large drops, intricate design, painted floor, number of sets versus just one static set, etc.</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Some things to look for:</a:t>
            </a:r>
          </a:p>
          <a:p>
            <a:r>
              <a:rPr lang="en-US" sz="1400" dirty="0">
                <a:latin typeface="Arial" panose="020B0604020202020204" pitchFamily="34" charset="0"/>
                <a:cs typeface="Arial" panose="020B0604020202020204" pitchFamily="34" charset="0"/>
              </a:rPr>
              <a:t> Wall Treatment (sponging, texturing, stenciling, distressing).  Is that real wallpaper… or stenciling to make it look like wallpaper?</a:t>
            </a:r>
          </a:p>
          <a:p>
            <a:r>
              <a:rPr lang="en-US" sz="1400" dirty="0">
                <a:latin typeface="Arial" panose="020B0604020202020204" pitchFamily="34" charset="0"/>
                <a:cs typeface="Arial" panose="020B0604020202020204" pitchFamily="34" charset="0"/>
              </a:rPr>
              <a:t>Wood graining </a:t>
            </a:r>
          </a:p>
          <a:p>
            <a:r>
              <a:rPr lang="en-US" sz="1400" dirty="0">
                <a:latin typeface="Arial" panose="020B0604020202020204" pitchFamily="34" charset="0"/>
                <a:cs typeface="Arial" panose="020B0604020202020204" pitchFamily="34" charset="0"/>
              </a:rPr>
              <a:t>Stone and Masonry.  Was that brick/stone wall painted or is it a plastic sheet or contact paper?  </a:t>
            </a:r>
          </a:p>
          <a:p>
            <a:r>
              <a:rPr lang="en-US" sz="1400" dirty="0">
                <a:latin typeface="Arial" panose="020B0604020202020204" pitchFamily="34" charset="0"/>
                <a:cs typeface="Arial" panose="020B0604020202020204" pitchFamily="34" charset="0"/>
              </a:rPr>
              <a:t>Did the floor get a special paint treatment? Was it spattered to look like concrete, painted to look like planks?  </a:t>
            </a:r>
          </a:p>
          <a:p>
            <a:r>
              <a:rPr lang="en-US" sz="1400" dirty="0">
                <a:latin typeface="Arial" panose="020B0604020202020204" pitchFamily="34" charset="0"/>
                <a:cs typeface="Arial" panose="020B0604020202020204" pitchFamily="34" charset="0"/>
              </a:rPr>
              <a:t>Stained Glass</a:t>
            </a:r>
          </a:p>
          <a:p>
            <a:r>
              <a:rPr lang="en-US" sz="1400" dirty="0">
                <a:latin typeface="Arial" panose="020B0604020202020204" pitchFamily="34" charset="0"/>
                <a:cs typeface="Arial" panose="020B0604020202020204" pitchFamily="34" charset="0"/>
              </a:rPr>
              <a:t>Backdrops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Quality</a:t>
            </a:r>
          </a:p>
          <a:p>
            <a:r>
              <a:rPr lang="en-US" sz="1400" dirty="0">
                <a:latin typeface="Arial" panose="020B0604020202020204" pitchFamily="34" charset="0"/>
                <a:cs typeface="Arial" panose="020B0604020202020204" pitchFamily="34" charset="0"/>
              </a:rPr>
              <a:t>Look for an overall product that shows attention to the task.  Is the painting sloppy, lines uneven, is paint bleeding through from a previous show, are elements left unfinished, seams not taped? </a:t>
            </a:r>
          </a:p>
        </p:txBody>
      </p:sp>
    </p:spTree>
    <p:extLst>
      <p:ext uri="{BB962C8B-B14F-4D97-AF65-F5344CB8AC3E}">
        <p14:creationId xmlns:p14="http://schemas.microsoft.com/office/powerpoint/2010/main" val="544651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65125"/>
            <a:ext cx="10744200" cy="625475"/>
          </a:xfrm>
        </p:spPr>
        <p:txBody>
          <a:bodyPr>
            <a:normAutofit/>
          </a:bodyPr>
          <a:lstStyle/>
          <a:p>
            <a:r>
              <a:rPr lang="en-US" sz="3600" dirty="0">
                <a:latin typeface="Arial" panose="020B0604020202020204" pitchFamily="34" charset="0"/>
                <a:cs typeface="Arial" panose="020B0604020202020204" pitchFamily="34" charset="0"/>
              </a:rPr>
              <a:t>Set Decoration/Dressing</a:t>
            </a:r>
          </a:p>
        </p:txBody>
      </p:sp>
      <p:sp>
        <p:nvSpPr>
          <p:cNvPr id="5" name="Content Placeholder 4"/>
          <p:cNvSpPr>
            <a:spLocks noGrp="1"/>
          </p:cNvSpPr>
          <p:nvPr>
            <p:ph idx="1"/>
          </p:nvPr>
        </p:nvSpPr>
        <p:spPr>
          <a:xfrm>
            <a:off x="609600" y="1197032"/>
            <a:ext cx="10985500" cy="5330767"/>
          </a:xfrm>
        </p:spPr>
        <p:txBody>
          <a:bodyPr numCol="2" spcCol="274320">
            <a:noAutofit/>
          </a:bodyPr>
          <a:lstStyle/>
          <a:p>
            <a:pPr marL="0" indent="0">
              <a:buNone/>
            </a:pPr>
            <a:r>
              <a:rPr lang="en-US" sz="1600" dirty="0">
                <a:latin typeface="Arial" panose="020B0604020202020204" pitchFamily="34" charset="0"/>
                <a:cs typeface="Arial" panose="020B0604020202020204" pitchFamily="34" charset="0"/>
              </a:rPr>
              <a:t>Elements of Set Decoration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Enhance and complement the story and set design.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Define environment and character detail.</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Create atmosphere, appropriate and authentic to time, place, mood, season and circumstances.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Consistent stage appearance in harmony with show palette (costumes, lighting, set) with appropriate size and color, quality of items.</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Elements of Difficulty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Attention to detail, accuracy, artistry, aesthetic display.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Number of items and difficulty in acquisition.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One-of-a-kind pieces created for this production, pieces designed to appear or behave differently than real object would or to transform to reveal another use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Striking stage appearance, with concept fully realized in all areas decorated, layered on set to create illusion of three-dimensionality and visual interest uplifting the look of the production.</a:t>
            </a:r>
          </a:p>
          <a:p>
            <a:pPr marL="0" indent="0">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006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65125"/>
            <a:ext cx="10744200" cy="625475"/>
          </a:xfrm>
        </p:spPr>
        <p:txBody>
          <a:bodyPr>
            <a:normAutofit/>
          </a:bodyPr>
          <a:lstStyle/>
          <a:p>
            <a:r>
              <a:rPr lang="en-US" sz="3600" dirty="0">
                <a:latin typeface="Arial" panose="020B0604020202020204" pitchFamily="34" charset="0"/>
                <a:cs typeface="Arial" panose="020B0604020202020204" pitchFamily="34" charset="0"/>
              </a:rPr>
              <a:t>Properties</a:t>
            </a:r>
          </a:p>
        </p:txBody>
      </p:sp>
      <p:sp>
        <p:nvSpPr>
          <p:cNvPr id="5" name="Content Placeholder 4"/>
          <p:cNvSpPr>
            <a:spLocks noGrp="1"/>
          </p:cNvSpPr>
          <p:nvPr>
            <p:ph idx="1"/>
          </p:nvPr>
        </p:nvSpPr>
        <p:spPr>
          <a:xfrm>
            <a:off x="609600" y="1180406"/>
            <a:ext cx="10985500" cy="5347393"/>
          </a:xfrm>
        </p:spPr>
        <p:txBody>
          <a:bodyPr numCol="2" spcCol="274320">
            <a:noAutofit/>
          </a:bodyPr>
          <a:lstStyle/>
          <a:p>
            <a:pPr marL="0" indent="0">
              <a:buNone/>
            </a:pPr>
            <a:r>
              <a:rPr lang="en-US" sz="1600" dirty="0">
                <a:latin typeface="Arial" panose="020B0604020202020204" pitchFamily="34" charset="0"/>
                <a:cs typeface="Arial" panose="020B0604020202020204" pitchFamily="34" charset="0"/>
              </a:rPr>
              <a:t>Elements of Properties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Enhance and compliment the story, create insight to the character of the owner.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Appropriate and authentic to time, place, mood, season and circumstances.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Appropriate, natural ease of use and placement on stage.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Consistent stage appearance, accuracy and realism with appropriate size, color, behavior or movement.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Elements of Difficulty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Attention to detail, accuracy, authenticity and artistry.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Number of items and difficulty in acquisition.</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“Special” props - one-of-a-kind, tailor made for this production, designed to behave or appear differently than real object would, fake food, breakaways.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Consumables - eaten, repaired, destroyed or replaced each show.</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Special effects  (in lieu of FX Designer)</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185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Light Design</a:t>
            </a:r>
          </a:p>
        </p:txBody>
      </p:sp>
      <p:sp>
        <p:nvSpPr>
          <p:cNvPr id="5" name="Content Placeholder 4"/>
          <p:cNvSpPr>
            <a:spLocks noGrp="1"/>
          </p:cNvSpPr>
          <p:nvPr>
            <p:ph idx="1"/>
          </p:nvPr>
        </p:nvSpPr>
        <p:spPr>
          <a:xfrm>
            <a:off x="838200" y="1130530"/>
            <a:ext cx="10515600" cy="5460769"/>
          </a:xfrm>
        </p:spPr>
        <p:txBody>
          <a:bodyPr numCol="2" spcCol="274320">
            <a:noAutofit/>
          </a:bodyPr>
          <a:lstStyle/>
          <a:p>
            <a:pPr marL="0" indent="0">
              <a:buNone/>
            </a:pPr>
            <a:r>
              <a:rPr lang="en-US" sz="1600" dirty="0">
                <a:latin typeface="Arial" panose="020B0604020202020204" pitchFamily="34" charset="0"/>
                <a:cs typeface="Arial" panose="020B0604020202020204" pitchFamily="34" charset="0"/>
              </a:rPr>
              <a:t>What does Lighting Design include?</a:t>
            </a:r>
          </a:p>
          <a:p>
            <a:r>
              <a:rPr lang="en-US" sz="1600" dirty="0">
                <a:latin typeface="Arial" panose="020B0604020202020204" pitchFamily="34" charset="0"/>
                <a:cs typeface="Arial" panose="020B0604020202020204" pitchFamily="34" charset="0"/>
              </a:rPr>
              <a:t>General lighting</a:t>
            </a:r>
          </a:p>
          <a:p>
            <a:r>
              <a:rPr lang="en-US" sz="1600" dirty="0">
                <a:latin typeface="Arial" panose="020B0604020202020204" pitchFamily="34" charset="0"/>
                <a:cs typeface="Arial" panose="020B0604020202020204" pitchFamily="34" charset="0"/>
              </a:rPr>
              <a:t>Specials (localized lighting for specific moments or other reasons)</a:t>
            </a:r>
          </a:p>
          <a:p>
            <a:r>
              <a:rPr lang="en-US" sz="1600" dirty="0">
                <a:latin typeface="Arial" panose="020B0604020202020204" pitchFamily="34" charset="0"/>
                <a:cs typeface="Arial" panose="020B0604020202020204" pitchFamily="34" charset="0"/>
              </a:rPr>
              <a:t>Lights built into the set</a:t>
            </a:r>
          </a:p>
          <a:p>
            <a:r>
              <a:rPr lang="en-US" sz="1600" dirty="0">
                <a:latin typeface="Arial" panose="020B0604020202020204" pitchFamily="34" charset="0"/>
                <a:cs typeface="Arial" panose="020B0604020202020204" pitchFamily="34" charset="0"/>
              </a:rPr>
              <a:t>Practical lights (lamps on the set that actually work)</a:t>
            </a:r>
          </a:p>
          <a:p>
            <a:r>
              <a:rPr lang="en-US" sz="1600" dirty="0">
                <a:latin typeface="Arial" panose="020B0604020202020204" pitchFamily="34" charset="0"/>
                <a:cs typeface="Arial" panose="020B0604020202020204" pitchFamily="34" charset="0"/>
              </a:rPr>
              <a:t>Star drops and so forth</a:t>
            </a:r>
          </a:p>
          <a:p>
            <a:r>
              <a:rPr lang="en-US" sz="1600" dirty="0">
                <a:latin typeface="Arial" panose="020B0604020202020204" pitchFamily="34" charset="0"/>
                <a:cs typeface="Arial" panose="020B0604020202020204" pitchFamily="34" charset="0"/>
              </a:rPr>
              <a:t>Gobos (single color or colored patterns) are lighting, but full-up projections are special effects!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Purposes of Stage Lighting</a:t>
            </a:r>
          </a:p>
          <a:p>
            <a:r>
              <a:rPr lang="en-US" sz="1600" dirty="0">
                <a:latin typeface="Arial" panose="020B0604020202020204" pitchFamily="34" charset="0"/>
                <a:cs typeface="Arial" panose="020B0604020202020204" pitchFamily="34" charset="0"/>
              </a:rPr>
              <a:t>Enable the action to be seen</a:t>
            </a:r>
          </a:p>
          <a:p>
            <a:r>
              <a:rPr lang="en-US" sz="1600" dirty="0">
                <a:latin typeface="Arial" panose="020B0604020202020204" pitchFamily="34" charset="0"/>
                <a:cs typeface="Arial" panose="020B0604020202020204" pitchFamily="34" charset="0"/>
              </a:rPr>
              <a:t>Define space</a:t>
            </a:r>
          </a:p>
          <a:p>
            <a:r>
              <a:rPr lang="en-US" sz="1600" dirty="0">
                <a:latin typeface="Arial" panose="020B0604020202020204" pitchFamily="34" charset="0"/>
                <a:cs typeface="Arial" panose="020B0604020202020204" pitchFamily="34" charset="0"/>
              </a:rPr>
              <a:t>Enhance the mood</a:t>
            </a:r>
          </a:p>
          <a:p>
            <a:r>
              <a:rPr lang="en-US" sz="1600" dirty="0">
                <a:latin typeface="Arial" panose="020B0604020202020204" pitchFamily="34" charset="0"/>
                <a:cs typeface="Arial" panose="020B0604020202020204" pitchFamily="34" charset="0"/>
              </a:rPr>
              <a:t>Hide action that should not be seen</a:t>
            </a:r>
          </a:p>
          <a:p>
            <a:r>
              <a:rPr lang="en-US" sz="1600" dirty="0">
                <a:latin typeface="Arial" panose="020B0604020202020204" pitchFamily="34" charset="0"/>
                <a:cs typeface="Arial" panose="020B0604020202020204" pitchFamily="34" charset="0"/>
              </a:rPr>
              <a:t>Make the image on stage look pretty</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Technical Considerations</a:t>
            </a:r>
          </a:p>
          <a:p>
            <a:r>
              <a:rPr lang="en-US" sz="1600" dirty="0">
                <a:latin typeface="Arial" panose="020B0604020202020204" pitchFamily="34" charset="0"/>
                <a:cs typeface="Arial" panose="020B0604020202020204" pitchFamily="34" charset="0"/>
              </a:rPr>
              <a:t>Degree of difficulty</a:t>
            </a:r>
          </a:p>
          <a:p>
            <a:pPr lvl="1"/>
            <a:r>
              <a:rPr lang="en-US" sz="1600" dirty="0">
                <a:latin typeface="Arial" panose="020B0604020202020204" pitchFamily="34" charset="0"/>
                <a:cs typeface="Arial" panose="020B0604020202020204" pitchFamily="34" charset="0"/>
              </a:rPr>
              <a:t>How many instruments does the theater have?</a:t>
            </a:r>
          </a:p>
          <a:p>
            <a:pPr lvl="1"/>
            <a:r>
              <a:rPr lang="en-US" sz="1600" dirty="0">
                <a:latin typeface="Arial" panose="020B0604020202020204" pitchFamily="34" charset="0"/>
                <a:cs typeface="Arial" panose="020B0604020202020204" pitchFamily="34" charset="0"/>
              </a:rPr>
              <a:t>Type of stage—For example a stage in the round is harder to light evenly</a:t>
            </a:r>
          </a:p>
          <a:p>
            <a:r>
              <a:rPr lang="en-US" sz="1600" dirty="0">
                <a:latin typeface="Arial" panose="020B0604020202020204" pitchFamily="34" charset="0"/>
                <a:cs typeface="Arial" panose="020B0604020202020204" pitchFamily="34" charset="0"/>
              </a:rPr>
              <a:t>Effective illumination of stage, actors (as appropriate). Shadows intentional.</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Artistic Considerations</a:t>
            </a:r>
          </a:p>
          <a:p>
            <a:r>
              <a:rPr lang="en-US" sz="1600" dirty="0">
                <a:latin typeface="Arial" panose="020B0604020202020204" pitchFamily="34" charset="0"/>
                <a:cs typeface="Arial" panose="020B0604020202020204" pitchFamily="34" charset="0"/>
              </a:rPr>
              <a:t>Does it enhance the story—creating time, place, mood?</a:t>
            </a:r>
          </a:p>
          <a:p>
            <a:r>
              <a:rPr lang="en-US" sz="1600" dirty="0">
                <a:latin typeface="Arial" panose="020B0604020202020204" pitchFamily="34" charset="0"/>
                <a:cs typeface="Arial" panose="020B0604020202020204" pitchFamily="34" charset="0"/>
              </a:rPr>
              <a:t>Is it creative in defining space and aiding the flow of the piece?</a:t>
            </a:r>
          </a:p>
          <a:p>
            <a:r>
              <a:rPr lang="en-US" sz="1600" dirty="0">
                <a:latin typeface="Arial" panose="020B0604020202020204" pitchFamily="34" charset="0"/>
                <a:cs typeface="Arial" panose="020B0604020202020204" pitchFamily="34" charset="0"/>
              </a:rPr>
              <a:t>Does it work in conjunction with the set and costumes?</a:t>
            </a:r>
          </a:p>
          <a:p>
            <a:r>
              <a:rPr lang="en-US" sz="1600" dirty="0">
                <a:latin typeface="Arial" panose="020B0604020202020204" pitchFamily="34" charset="0"/>
                <a:cs typeface="Arial" panose="020B0604020202020204" pitchFamily="34" charset="0"/>
              </a:rPr>
              <a:t>Does the lighting draw attention to itself?</a:t>
            </a:r>
          </a:p>
          <a:p>
            <a:pPr lvl="1"/>
            <a:r>
              <a:rPr lang="en-US" sz="1600" dirty="0">
                <a:latin typeface="Arial" panose="020B0604020202020204" pitchFamily="34" charset="0"/>
                <a:cs typeface="Arial" panose="020B0604020202020204" pitchFamily="34" charset="0"/>
              </a:rPr>
              <a:t>And if so, does it make sense in the context of the story?</a:t>
            </a:r>
          </a:p>
          <a:p>
            <a:pPr marL="0" indent="0">
              <a:buNone/>
            </a:pPr>
            <a:endParaRPr lang="en-US" sz="1400" dirty="0"/>
          </a:p>
        </p:txBody>
      </p:sp>
    </p:spTree>
    <p:extLst>
      <p:ext uri="{BB962C8B-B14F-4D97-AF65-F5344CB8AC3E}">
        <p14:creationId xmlns:p14="http://schemas.microsoft.com/office/powerpoint/2010/main" val="777613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65125"/>
            <a:ext cx="10744200" cy="625475"/>
          </a:xfrm>
        </p:spPr>
        <p:txBody>
          <a:bodyPr>
            <a:normAutofit/>
          </a:bodyPr>
          <a:lstStyle/>
          <a:p>
            <a:r>
              <a:rPr lang="en-US" sz="3600" dirty="0">
                <a:latin typeface="Arial" panose="020B0604020202020204" pitchFamily="34" charset="0"/>
                <a:cs typeface="Arial" panose="020B0604020202020204" pitchFamily="34" charset="0"/>
              </a:rPr>
              <a:t>Sound Design</a:t>
            </a:r>
          </a:p>
        </p:txBody>
      </p:sp>
      <p:sp>
        <p:nvSpPr>
          <p:cNvPr id="5" name="Content Placeholder 4"/>
          <p:cNvSpPr>
            <a:spLocks noGrp="1"/>
          </p:cNvSpPr>
          <p:nvPr>
            <p:ph idx="1"/>
          </p:nvPr>
        </p:nvSpPr>
        <p:spPr>
          <a:xfrm>
            <a:off x="609600" y="1130530"/>
            <a:ext cx="10985500" cy="5397269"/>
          </a:xfrm>
        </p:spPr>
        <p:txBody>
          <a:bodyPr numCol="2" spcCol="274320">
            <a:noAutofit/>
          </a:bodyPr>
          <a:lstStyle/>
          <a:p>
            <a:pPr marL="0" indent="0">
              <a:buNone/>
            </a:pPr>
            <a:r>
              <a:rPr lang="en-US" sz="1400" dirty="0">
                <a:latin typeface="Arial" panose="020B0604020202020204" pitchFamily="34" charset="0"/>
                <a:cs typeface="Arial" panose="020B0604020202020204" pitchFamily="34" charset="0"/>
              </a:rPr>
              <a:t>Basics and Baselines</a:t>
            </a:r>
          </a:p>
          <a:p>
            <a:r>
              <a:rPr lang="en-US" sz="1400" dirty="0">
                <a:latin typeface="Arial" panose="020B0604020202020204" pitchFamily="34" charset="0"/>
                <a:cs typeface="Arial" panose="020B0604020202020204" pitchFamily="34" charset="0"/>
              </a:rPr>
              <a:t>Clarity. Whether a musical or play, hearing the story is a must.</a:t>
            </a:r>
          </a:p>
          <a:p>
            <a:r>
              <a:rPr lang="en-US" sz="1400" dirty="0">
                <a:latin typeface="Arial" panose="020B0604020202020204" pitchFamily="34" charset="0"/>
                <a:cs typeface="Arial" panose="020B0604020202020204" pitchFamily="34" charset="0"/>
              </a:rPr>
              <a:t>Microphones balanced between music and voices, and actors between each other.</a:t>
            </a:r>
          </a:p>
          <a:p>
            <a:r>
              <a:rPr lang="en-US" sz="1400" dirty="0">
                <a:latin typeface="Arial" panose="020B0604020202020204" pitchFamily="34" charset="0"/>
                <a:cs typeface="Arial" panose="020B0604020202020204" pitchFamily="34" charset="0"/>
              </a:rPr>
              <a:t>Speakers positioned well and balanced</a:t>
            </a:r>
          </a:p>
          <a:p>
            <a:r>
              <a:rPr lang="en-US" sz="1400" dirty="0">
                <a:latin typeface="Arial" panose="020B0604020202020204" pitchFamily="34" charset="0"/>
                <a:cs typeface="Arial" panose="020B0604020202020204" pitchFamily="34" charset="0"/>
              </a:rPr>
              <a:t>Sound effects and music should be appropriate to the script and represented era and work within the venue.</a:t>
            </a:r>
          </a:p>
          <a:p>
            <a:r>
              <a:rPr lang="en-US" sz="1400" dirty="0">
                <a:latin typeface="Arial" panose="020B0604020202020204" pitchFamily="34" charset="0"/>
                <a:cs typeface="Arial" panose="020B0604020202020204" pitchFamily="34" charset="0"/>
              </a:rPr>
              <a:t>Enhancement. Special Effects (SFX) and Music selections should reflect the story and characters and enhance the experience. They should not distract or call attention to themselves (unless that is the intention).</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Above and Beyond</a:t>
            </a:r>
          </a:p>
          <a:p>
            <a:r>
              <a:rPr lang="en-US" sz="1400" dirty="0">
                <a:latin typeface="Arial" panose="020B0604020202020204" pitchFamily="34" charset="0"/>
                <a:cs typeface="Arial" panose="020B0604020202020204" pitchFamily="34" charset="0"/>
              </a:rPr>
              <a:t>Technology: </a:t>
            </a:r>
          </a:p>
          <a:p>
            <a:pPr lvl="1"/>
            <a:r>
              <a:rPr lang="en-US" sz="1400" dirty="0">
                <a:latin typeface="Arial" panose="020B0604020202020204" pitchFamily="34" charset="0"/>
                <a:cs typeface="Arial" panose="020B0604020202020204" pitchFamily="34" charset="0"/>
              </a:rPr>
              <a:t>Body Microphone placement: discreetly tucked under wigs, hairlines, or costumes or distractingly placed on the actors’ cheeks with tape?</a:t>
            </a:r>
          </a:p>
          <a:p>
            <a:pPr lvl="1"/>
            <a:r>
              <a:rPr lang="en-US" sz="1400" dirty="0">
                <a:latin typeface="Arial" panose="020B0604020202020204" pitchFamily="34" charset="0"/>
                <a:cs typeface="Arial" panose="020B0604020202020204" pitchFamily="34" charset="0"/>
              </a:rPr>
              <a:t>Speaker placement: other than affixed house speakers, were vocal/band/backstage monitors added? Did speaker placement allow sound to emanate from proper directions? </a:t>
            </a:r>
          </a:p>
          <a:p>
            <a:pPr lvl="1"/>
            <a:r>
              <a:rPr lang="en-US" sz="1400" dirty="0">
                <a:latin typeface="Arial" panose="020B0604020202020204" pitchFamily="34" charset="0"/>
                <a:cs typeface="Arial" panose="020B0604020202020204" pitchFamily="34" charset="0"/>
              </a:rPr>
              <a:t>Was there practical sound, like door knockers/bells, kitchen activity? </a:t>
            </a:r>
          </a:p>
          <a:p>
            <a:pPr lvl="1"/>
            <a:r>
              <a:rPr lang="en-US" sz="1400" dirty="0">
                <a:latin typeface="Arial" panose="020B0604020202020204" pitchFamily="34" charset="0"/>
                <a:cs typeface="Arial" panose="020B0604020202020204" pitchFamily="34" charset="0"/>
              </a:rPr>
              <a:t>Were microphone sound cues seamless and indiscernible switching from dialogue level to singing level?</a:t>
            </a:r>
          </a:p>
          <a:p>
            <a:pPr lvl="1"/>
            <a:r>
              <a:rPr lang="en-US" sz="1400" dirty="0">
                <a:latin typeface="Arial" panose="020B0604020202020204" pitchFamily="34" charset="0"/>
                <a:cs typeface="Arial" panose="020B0604020202020204" pitchFamily="34" charset="0"/>
              </a:rPr>
              <a:t>Were there interesting live effects applied to voices or instruments that stood out?</a:t>
            </a:r>
          </a:p>
          <a:p>
            <a:r>
              <a:rPr lang="en-US" sz="1400" dirty="0">
                <a:latin typeface="Arial" panose="020B0604020202020204" pitchFamily="34" charset="0"/>
                <a:cs typeface="Arial" panose="020B0604020202020204" pitchFamily="34" charset="0"/>
              </a:rPr>
              <a:t>SFX &amp; Music:</a:t>
            </a:r>
          </a:p>
          <a:p>
            <a:pPr lvl="1"/>
            <a:r>
              <a:rPr lang="en-US" sz="1400" dirty="0">
                <a:latin typeface="Arial" panose="020B0604020202020204" pitchFamily="34" charset="0"/>
                <a:cs typeface="Arial" panose="020B0604020202020204" pitchFamily="34" charset="0"/>
              </a:rPr>
              <a:t>Going beyond the script to add ambience and realism, like office sounds, nature, kitchen business offstage</a:t>
            </a:r>
          </a:p>
          <a:p>
            <a:pPr lvl="1"/>
            <a:r>
              <a:rPr lang="en-US" sz="1400" dirty="0">
                <a:latin typeface="Arial" panose="020B0604020202020204" pitchFamily="34" charset="0"/>
                <a:cs typeface="Arial" panose="020B0604020202020204" pitchFamily="34" charset="0"/>
              </a:rPr>
              <a:t>Underscoring for plays, BIG PLUS</a:t>
            </a:r>
          </a:p>
          <a:p>
            <a:pPr lvl="1"/>
            <a:r>
              <a:rPr lang="en-US" sz="1400" dirty="0">
                <a:latin typeface="Arial" panose="020B0604020202020204" pitchFamily="34" charset="0"/>
                <a:cs typeface="Arial" panose="020B0604020202020204" pitchFamily="34" charset="0"/>
              </a:rPr>
              <a:t>Music that connects with the story and characters, not just any piece from the era.</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Challenges</a:t>
            </a:r>
          </a:p>
          <a:p>
            <a:r>
              <a:rPr lang="en-US" sz="1400" dirty="0">
                <a:latin typeface="Arial" panose="020B0604020202020204" pitchFamily="34" charset="0"/>
                <a:cs typeface="Arial" panose="020B0604020202020204" pitchFamily="34" charset="0"/>
              </a:rPr>
              <a:t>Venue: Consider how the sound design was implemented in a challenging space. Churches, rec centers, outdoor, black boxes are more difficult than a traditional theatre.</a:t>
            </a:r>
          </a:p>
          <a:p>
            <a:r>
              <a:rPr lang="en-US" sz="1400" dirty="0">
                <a:latin typeface="Arial" panose="020B0604020202020204" pitchFamily="34" charset="0"/>
                <a:cs typeface="Arial" panose="020B0604020202020204" pitchFamily="34" charset="0"/>
              </a:rPr>
              <a:t>Theatre Resources: All community theatres are not equal. Did the Sound Designer achieve something special/creative within limited means?</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370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700" y="365125"/>
            <a:ext cx="10706100" cy="625475"/>
          </a:xfrm>
        </p:spPr>
        <p:txBody>
          <a:bodyPr>
            <a:normAutofit/>
          </a:bodyPr>
          <a:lstStyle/>
          <a:p>
            <a:r>
              <a:rPr lang="en-US" sz="3600" dirty="0">
                <a:latin typeface="Arial" panose="020B0604020202020204" pitchFamily="34" charset="0"/>
                <a:cs typeface="Arial" panose="020B0604020202020204" pitchFamily="34" charset="0"/>
              </a:rPr>
              <a:t>Special Effects</a:t>
            </a:r>
          </a:p>
        </p:txBody>
      </p:sp>
      <p:sp>
        <p:nvSpPr>
          <p:cNvPr id="5" name="Content Placeholder 4"/>
          <p:cNvSpPr>
            <a:spLocks noGrp="1"/>
          </p:cNvSpPr>
          <p:nvPr>
            <p:ph idx="1"/>
          </p:nvPr>
        </p:nvSpPr>
        <p:spPr>
          <a:xfrm>
            <a:off x="647700" y="990600"/>
            <a:ext cx="10934700" cy="5186363"/>
          </a:xfrm>
        </p:spPr>
        <p:txBody>
          <a:bodyPr numCol="2" spcCol="274320">
            <a:noAutofit/>
          </a:bodyPr>
          <a:lstStyle/>
          <a:p>
            <a:pPr marL="0" indent="0">
              <a:buNone/>
            </a:pPr>
            <a:r>
              <a:rPr lang="en-US" sz="1600" dirty="0">
                <a:latin typeface="Arial" panose="020B0604020202020204" pitchFamily="34" charset="0"/>
                <a:cs typeface="Arial" panose="020B0604020202020204" pitchFamily="34" charset="0"/>
              </a:rPr>
              <a:t>Special Effects are any effect that isn’t covered by another category. For example,</a:t>
            </a:r>
          </a:p>
          <a:p>
            <a:pPr lvl="0" fontAlgn="base"/>
            <a:r>
              <a:rPr lang="en-US" sz="1600" dirty="0">
                <a:latin typeface="Arial" panose="020B0604020202020204" pitchFamily="34" charset="0"/>
                <a:cs typeface="Arial" panose="020B0604020202020204" pitchFamily="34" charset="0"/>
              </a:rPr>
              <a:t>Fire and pyrotechnics (if they’re actual pyrotechnics, not ones simulated with light and sound). This includes things as simple as burning a letter onstage.</a:t>
            </a:r>
          </a:p>
          <a:p>
            <a:pPr lvl="0" fontAlgn="base"/>
            <a:r>
              <a:rPr lang="en-US" sz="1600" dirty="0">
                <a:latin typeface="Arial" panose="020B0604020202020204" pitchFamily="34" charset="0"/>
                <a:cs typeface="Arial" panose="020B0604020202020204" pitchFamily="34" charset="0"/>
              </a:rPr>
              <a:t>Rain or water. Again, only if it’s not simulated with light and sound.</a:t>
            </a:r>
          </a:p>
          <a:p>
            <a:pPr lvl="0" fontAlgn="base"/>
            <a:r>
              <a:rPr lang="en-US" sz="1600" dirty="0">
                <a:latin typeface="Arial" panose="020B0604020202020204" pitchFamily="34" charset="0"/>
                <a:cs typeface="Arial" panose="020B0604020202020204" pitchFamily="34" charset="0"/>
              </a:rPr>
              <a:t>Smoke and fog, if it’s used as an effect (e.g. smoke coming from a stove). General haze to make the stage pretty is lighting.</a:t>
            </a:r>
          </a:p>
          <a:p>
            <a:pPr lvl="0" fontAlgn="base"/>
            <a:r>
              <a:rPr lang="en-US" sz="1600" dirty="0">
                <a:latin typeface="Arial" panose="020B0604020202020204" pitchFamily="34" charset="0"/>
                <a:cs typeface="Arial" panose="020B0604020202020204" pitchFamily="34" charset="0"/>
              </a:rPr>
              <a:t>Flying actors or props. Note that a set piece that flies or deliberately falls down is </a:t>
            </a:r>
            <a:r>
              <a:rPr lang="en-US" sz="1600" i="1"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a special effect. That is set design/construction.</a:t>
            </a:r>
          </a:p>
          <a:p>
            <a:pPr lvl="0" fontAlgn="base"/>
            <a:r>
              <a:rPr lang="en-US" sz="1600" dirty="0">
                <a:latin typeface="Arial" panose="020B0604020202020204" pitchFamily="34" charset="0"/>
                <a:cs typeface="Arial" panose="020B0604020202020204" pitchFamily="34" charset="0"/>
              </a:rPr>
              <a:t>Magic</a:t>
            </a:r>
          </a:p>
          <a:p>
            <a:pPr lvl="0" fontAlgn="base"/>
            <a:r>
              <a:rPr lang="en-US" sz="1600" dirty="0">
                <a:latin typeface="Arial" panose="020B0604020202020204" pitchFamily="34" charset="0"/>
                <a:cs typeface="Arial" panose="020B0604020202020204" pitchFamily="34" charset="0"/>
              </a:rPr>
              <a:t>Video and projections. This does not include gobos and general lighting texture. That’s lighting.</a:t>
            </a:r>
          </a:p>
          <a:p>
            <a:pPr marL="0" indent="0">
              <a:buNone/>
            </a:pPr>
            <a:r>
              <a:rPr lang="en-US" sz="1600" dirty="0">
                <a:latin typeface="Arial" panose="020B0604020202020204" pitchFamily="34" charset="0"/>
                <a:cs typeface="Arial" panose="020B0604020202020204" pitchFamily="34" charset="0"/>
              </a:rPr>
              <a:t>If you’re unsure about a specific effect, ask whether it would have required a special dedicated technician to design/execute.</a:t>
            </a:r>
          </a:p>
          <a:p>
            <a:pPr marL="0" indent="0">
              <a:buNone/>
            </a:pPr>
            <a:r>
              <a:rPr lang="en-US" sz="1600" dirty="0">
                <a:latin typeface="Arial" panose="020B0604020202020204" pitchFamily="34" charset="0"/>
                <a:cs typeface="Arial" panose="020B0604020202020204" pitchFamily="34" charset="0"/>
              </a:rPr>
              <a:t>Artistically</a:t>
            </a:r>
          </a:p>
          <a:p>
            <a:pPr fontAlgn="base"/>
            <a:r>
              <a:rPr lang="en-US" sz="1600" dirty="0">
                <a:latin typeface="Arial" panose="020B0604020202020204" pitchFamily="34" charset="0"/>
                <a:cs typeface="Arial" panose="020B0604020202020204" pitchFamily="34" charset="0"/>
              </a:rPr>
              <a:t>Does it serve the story being told? Or does it take you out of the moment?</a:t>
            </a:r>
          </a:p>
          <a:p>
            <a:pPr fontAlgn="base"/>
            <a:r>
              <a:rPr lang="en-US" sz="1600" dirty="0">
                <a:latin typeface="Arial" panose="020B0604020202020204" pitchFamily="34" charset="0"/>
                <a:cs typeface="Arial" panose="020B0604020202020204" pitchFamily="34" charset="0"/>
              </a:rPr>
              <a:t>Is it appropriate to the piece and the space?</a:t>
            </a:r>
          </a:p>
          <a:p>
            <a:pPr fontAlgn="base"/>
            <a:r>
              <a:rPr lang="en-US" sz="1600" dirty="0">
                <a:latin typeface="Arial" panose="020B0604020202020204" pitchFamily="34" charset="0"/>
                <a:cs typeface="Arial" panose="020B0604020202020204" pitchFamily="34" charset="0"/>
              </a:rPr>
              <a:t>Does it make sense within the context of the director’s vision? The best special effects are the ones you almost don’t realize are special effects.</a:t>
            </a:r>
          </a:p>
          <a:p>
            <a:pPr fontAlgn="base"/>
            <a:r>
              <a:rPr lang="en-US" sz="1600" dirty="0">
                <a:latin typeface="Arial" panose="020B0604020202020204" pitchFamily="34" charset="0"/>
                <a:cs typeface="Arial" panose="020B0604020202020204" pitchFamily="34" charset="0"/>
              </a:rPr>
              <a:t>Is the quality consistent throughout the show? Or did they spend all the effort in one place and do a much poorer job at other times?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Difficulty</a:t>
            </a:r>
          </a:p>
          <a:p>
            <a:pPr fontAlgn="base"/>
            <a:r>
              <a:rPr lang="en-US" sz="1600" dirty="0">
                <a:latin typeface="Arial" panose="020B0604020202020204" pitchFamily="34" charset="0"/>
                <a:cs typeface="Arial" panose="020B0604020202020204" pitchFamily="34" charset="0"/>
              </a:rPr>
              <a:t>Was it done safely?</a:t>
            </a:r>
          </a:p>
          <a:p>
            <a:pPr fontAlgn="base"/>
            <a:r>
              <a:rPr lang="en-US" sz="1600" dirty="0">
                <a:latin typeface="Arial" panose="020B0604020202020204" pitchFamily="34" charset="0"/>
                <a:cs typeface="Arial" panose="020B0604020202020204" pitchFamily="34" charset="0"/>
              </a:rPr>
              <a:t>Was it surprising or large (while still serving the story)</a:t>
            </a:r>
          </a:p>
          <a:p>
            <a:r>
              <a:rPr lang="en-US" sz="1600" dirty="0">
                <a:latin typeface="Arial" panose="020B0604020202020204" pitchFamily="34" charset="0"/>
                <a:cs typeface="Arial" panose="020B0604020202020204" pitchFamily="34" charset="0"/>
              </a:rPr>
              <a:t>Did it make you wonder how it was done?</a:t>
            </a:r>
          </a:p>
        </p:txBody>
      </p:sp>
    </p:spTree>
    <p:extLst>
      <p:ext uri="{BB962C8B-B14F-4D97-AF65-F5344CB8AC3E}">
        <p14:creationId xmlns:p14="http://schemas.microsoft.com/office/powerpoint/2010/main" val="557900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65125"/>
            <a:ext cx="10744200" cy="625475"/>
          </a:xfrm>
        </p:spPr>
        <p:txBody>
          <a:bodyPr>
            <a:normAutofit/>
          </a:bodyPr>
          <a:lstStyle/>
          <a:p>
            <a:r>
              <a:rPr lang="en-US" sz="3600" dirty="0">
                <a:latin typeface="Arial" panose="020B0604020202020204" pitchFamily="34" charset="0"/>
                <a:cs typeface="Arial" panose="020B0604020202020204" pitchFamily="34" charset="0"/>
              </a:rPr>
              <a:t>Costumes</a:t>
            </a:r>
          </a:p>
        </p:txBody>
      </p:sp>
      <p:sp>
        <p:nvSpPr>
          <p:cNvPr id="5" name="Content Placeholder 4"/>
          <p:cNvSpPr>
            <a:spLocks noGrp="1"/>
          </p:cNvSpPr>
          <p:nvPr>
            <p:ph idx="1"/>
          </p:nvPr>
        </p:nvSpPr>
        <p:spPr>
          <a:xfrm>
            <a:off x="609600" y="1122218"/>
            <a:ext cx="10985500" cy="5405582"/>
          </a:xfrm>
        </p:spPr>
        <p:txBody>
          <a:bodyPr numCol="2" spcCol="274320">
            <a:noAutofit/>
          </a:bodyPr>
          <a:lstStyle/>
          <a:p>
            <a:pPr marL="0" indent="0">
              <a:buNone/>
            </a:pPr>
            <a:r>
              <a:rPr lang="en-US" sz="1400" dirty="0">
                <a:latin typeface="Arial" panose="020B0604020202020204" pitchFamily="34" charset="0"/>
                <a:cs typeface="Arial" panose="020B0604020202020204" pitchFamily="34" charset="0"/>
              </a:rPr>
              <a:t>Elements of Costume Design</a:t>
            </a:r>
          </a:p>
          <a:p>
            <a:r>
              <a:rPr lang="en-US" sz="1400" dirty="0">
                <a:latin typeface="Arial" panose="020B0604020202020204" pitchFamily="34" charset="0"/>
                <a:cs typeface="Arial" panose="020B0604020202020204" pitchFamily="34" charset="0"/>
              </a:rPr>
              <a:t>Costumes relate to dialog or specific references in the script.  </a:t>
            </a:r>
          </a:p>
          <a:p>
            <a:r>
              <a:rPr lang="en-US" sz="1400" dirty="0">
                <a:latin typeface="Arial" panose="020B0604020202020204" pitchFamily="34" charset="0"/>
                <a:cs typeface="Arial" panose="020B0604020202020204" pitchFamily="34" charset="0"/>
              </a:rPr>
              <a:t>Costumes are appropriate to time period, season, and location. </a:t>
            </a:r>
          </a:p>
          <a:p>
            <a:r>
              <a:rPr lang="en-US" sz="1400" dirty="0">
                <a:latin typeface="Arial" panose="020B0604020202020204" pitchFamily="34" charset="0"/>
                <a:cs typeface="Arial" panose="020B0604020202020204" pitchFamily="34" charset="0"/>
              </a:rPr>
              <a:t>Costumes fit with no evidence of discomfort, are in good repair, with no safety pins, tape, glue or Velcro visible.</a:t>
            </a:r>
          </a:p>
          <a:p>
            <a:r>
              <a:rPr lang="en-US" sz="1400" dirty="0">
                <a:latin typeface="Arial" panose="020B0604020202020204" pitchFamily="34" charset="0"/>
                <a:cs typeface="Arial" panose="020B0604020202020204" pitchFamily="34" charset="0"/>
              </a:rPr>
              <a:t>Costumes enhance and support the actors’ roles.  Leads are distinctive from others in color and style, and stand out clearly from the ensemble.  </a:t>
            </a:r>
          </a:p>
          <a:p>
            <a:r>
              <a:rPr lang="en-US" sz="1400" dirty="0">
                <a:latin typeface="Arial" panose="020B0604020202020204" pitchFamily="34" charset="0"/>
                <a:cs typeface="Arial" panose="020B0604020202020204" pitchFamily="34" charset="0"/>
              </a:rPr>
              <a:t>Unified artistic design; a color palette consistent and appropriate to the mood of each scene; colors harmonize with the set design, and costume colors and styles do not clash.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Other Judging Criteria</a:t>
            </a:r>
          </a:p>
          <a:p>
            <a:r>
              <a:rPr lang="en-US" sz="1400" dirty="0">
                <a:latin typeface="Arial" panose="020B0604020202020204" pitchFamily="34" charset="0"/>
                <a:cs typeface="Arial" panose="020B0604020202020204" pitchFamily="34" charset="0"/>
              </a:rPr>
              <a:t>The costumes reflect the director’s overall vision of the play.  </a:t>
            </a:r>
          </a:p>
          <a:p>
            <a:r>
              <a:rPr lang="en-US" sz="1400" dirty="0">
                <a:latin typeface="Arial" panose="020B0604020202020204" pitchFamily="34" charset="0"/>
                <a:cs typeface="Arial" panose="020B0604020202020204" pitchFamily="34" charset="0"/>
              </a:rPr>
              <a:t>The costumer should collaborate with other designers.  Costumes work well with dance, colors are not adversely affected by the lighting, etc.  </a:t>
            </a:r>
          </a:p>
          <a:p>
            <a:r>
              <a:rPr lang="en-US" sz="1400" dirty="0">
                <a:latin typeface="Arial" panose="020B0604020202020204" pitchFamily="34" charset="0"/>
                <a:cs typeface="Arial" panose="020B0604020202020204" pitchFamily="34" charset="0"/>
              </a:rPr>
              <a:t>Attention to detail, including accessories.  Alterations are not apparent.  No hanging slips, untucked shirts, or anachronistic accessories.</a:t>
            </a:r>
          </a:p>
          <a:p>
            <a:pPr marL="0" indent="0">
              <a:buNone/>
            </a:pPr>
            <a:r>
              <a:rPr lang="en-US" sz="1400" dirty="0">
                <a:latin typeface="Arial" panose="020B0604020202020204" pitchFamily="34" charset="0"/>
                <a:cs typeface="Arial" panose="020B0604020202020204" pitchFamily="34" charset="0"/>
              </a:rPr>
              <a:t>Level of Difficulty</a:t>
            </a:r>
          </a:p>
          <a:p>
            <a:r>
              <a:rPr lang="en-US" sz="1400" dirty="0">
                <a:latin typeface="Arial" panose="020B0604020202020204" pitchFamily="34" charset="0"/>
                <a:cs typeface="Arial" panose="020B0604020202020204" pitchFamily="34" charset="0"/>
              </a:rPr>
              <a:t>Trick costumes should work perfectly, with a sense of “magic”. </a:t>
            </a:r>
          </a:p>
          <a:p>
            <a:r>
              <a:rPr lang="en-US" sz="1400" dirty="0">
                <a:latin typeface="Arial" panose="020B0604020202020204" pitchFamily="34" charset="0"/>
                <a:cs typeface="Arial" panose="020B0604020202020204" pitchFamily="34" charset="0"/>
              </a:rPr>
              <a:t>Fast changes should be fast; Velcro, snaps, zippers in hidden locations for near-instantaneous removal or donning of pieces.  </a:t>
            </a:r>
          </a:p>
          <a:p>
            <a:r>
              <a:rPr lang="en-US" sz="1400" dirty="0">
                <a:latin typeface="Arial" panose="020B0604020202020204" pitchFamily="34" charset="0"/>
                <a:cs typeface="Arial" panose="020B0604020202020204" pitchFamily="34" charset="0"/>
              </a:rPr>
              <a:t>Animals or fantasy characters, or highly imaginative original pieces, or fitting and clothing actors of unusual size or other physical characteristics.  </a:t>
            </a:r>
          </a:p>
          <a:p>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What is a High Level of Achievement?</a:t>
            </a:r>
          </a:p>
          <a:p>
            <a:r>
              <a:rPr lang="en-US" sz="1400" dirty="0">
                <a:latin typeface="Arial" panose="020B0604020202020204" pitchFamily="34" charset="0"/>
                <a:cs typeface="Arial" panose="020B0604020202020204" pitchFamily="34" charset="0"/>
              </a:rPr>
              <a:t>Outstanding design is ingenious, inventive, and unique.  There is a flair in the artistic design which contributes significantly to the director’s vision for the show. There is no sense that compromises have been made. </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126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Make-up Design</a:t>
            </a:r>
          </a:p>
        </p:txBody>
      </p:sp>
      <p:sp>
        <p:nvSpPr>
          <p:cNvPr id="5" name="Content Placeholder 4"/>
          <p:cNvSpPr>
            <a:spLocks noGrp="1"/>
          </p:cNvSpPr>
          <p:nvPr>
            <p:ph idx="1"/>
          </p:nvPr>
        </p:nvSpPr>
        <p:spPr>
          <a:xfrm>
            <a:off x="838200" y="1270000"/>
            <a:ext cx="10515600" cy="4906963"/>
          </a:xfrm>
        </p:spPr>
        <p:txBody>
          <a:bodyPr numCol="2" spcCol="274320">
            <a:noAutofit/>
          </a:bodyPr>
          <a:lstStyle/>
          <a:p>
            <a:r>
              <a:rPr lang="en-US" sz="1600" dirty="0">
                <a:latin typeface="Arial" panose="020B0604020202020204" pitchFamily="34" charset="0"/>
                <a:cs typeface="Arial" panose="020B0604020202020204" pitchFamily="34" charset="0"/>
              </a:rPr>
              <a:t>Does the make-up serve the story?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Does it deepen the character?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it accurate for the time period?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it consistent for all the characters in the play?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it consistent with costumes and lights?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there a Level of difficulty to the Make-up design? </a:t>
            </a:r>
          </a:p>
          <a:p>
            <a:pPr marL="0" indent="0">
              <a:buNone/>
            </a:pP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there a lot of specialty make up (Cyrano de Bergerac’s Nose, Shrek’s head and ears, Agnes of God’s stigmata)?  </a:t>
            </a:r>
          </a:p>
          <a:p>
            <a:pPr marL="0" indent="0">
              <a:buNone/>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the cast large and creatively made up (</a:t>
            </a:r>
            <a:r>
              <a:rPr lang="en-US" sz="1600" dirty="0" err="1">
                <a:latin typeface="Arial" panose="020B0604020202020204" pitchFamily="34" charset="0"/>
                <a:cs typeface="Arial" panose="020B0604020202020204" pitchFamily="34" charset="0"/>
              </a:rPr>
              <a:t>Seussical</a:t>
            </a:r>
            <a:r>
              <a:rPr lang="en-US" sz="1600" dirty="0">
                <a:latin typeface="Arial" panose="020B0604020202020204" pitchFamily="34" charset="0"/>
                <a:cs typeface="Arial" panose="020B0604020202020204" pitchFamily="34" charset="0"/>
              </a:rPr>
              <a:t>, Beauty and the Beast, Shrek)?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Are there subtle changes in make up to indicate aging or changes in health (Wit (where the effects of stage 4 cancer overtake the actress or The Audience where Queen Elizabeth II goes from her 30s to her 80s).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81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Introduction – Awards and Judges</a:t>
            </a:r>
          </a:p>
        </p:txBody>
      </p:sp>
      <p:sp>
        <p:nvSpPr>
          <p:cNvPr id="3" name="Content Placeholder 2"/>
          <p:cNvSpPr>
            <a:spLocks noGrp="1"/>
          </p:cNvSpPr>
          <p:nvPr>
            <p:ph idx="1"/>
          </p:nvPr>
        </p:nvSpPr>
        <p:spPr>
          <a:xfrm>
            <a:off x="838200" y="1600200"/>
            <a:ext cx="10515600" cy="4576763"/>
          </a:xfrm>
        </p:spPr>
        <p:txBody>
          <a:bodyPr>
            <a:noAutofit/>
          </a:bodyPr>
          <a:lstStyle/>
          <a:p>
            <a:pPr>
              <a:spcAft>
                <a:spcPts val="600"/>
              </a:spcAft>
            </a:pPr>
            <a:r>
              <a:rPr lang="en-US" sz="2000" dirty="0">
                <a:latin typeface="Arial"/>
                <a:cs typeface="Arial"/>
              </a:rPr>
              <a:t>Adjudication for the WATCH Awards follows the calendar year: January 1 through December 31</a:t>
            </a:r>
          </a:p>
          <a:p>
            <a:pPr>
              <a:spcAft>
                <a:spcPts val="600"/>
              </a:spcAft>
            </a:pPr>
            <a:r>
              <a:rPr lang="en-US" sz="2000" dirty="0">
                <a:latin typeface="Arial"/>
                <a:cs typeface="Arial"/>
              </a:rPr>
              <a:t>A ceremony is held in March to present awards from the previous adjudication year.</a:t>
            </a:r>
          </a:p>
          <a:p>
            <a:pPr>
              <a:spcAft>
                <a:spcPts val="600"/>
              </a:spcAft>
            </a:pPr>
            <a:r>
              <a:rPr lang="en-US" sz="2000" dirty="0">
                <a:latin typeface="Arial"/>
                <a:cs typeface="Arial"/>
              </a:rPr>
              <a:t>Each year the member companies submit their productions for adjudication.</a:t>
            </a:r>
          </a:p>
          <a:p>
            <a:pPr>
              <a:spcAft>
                <a:spcPts val="600"/>
              </a:spcAft>
            </a:pPr>
            <a:r>
              <a:rPr lang="en-US" sz="2000" dirty="0">
                <a:latin typeface="Arial"/>
                <a:cs typeface="Arial"/>
              </a:rPr>
              <a:t>Member companies also provide 4 judges and sometimes one or more alternate judges.</a:t>
            </a:r>
          </a:p>
          <a:p>
            <a:pPr>
              <a:spcAft>
                <a:spcPts val="600"/>
              </a:spcAft>
            </a:pPr>
            <a:r>
              <a:rPr lang="en-US" sz="2000" dirty="0">
                <a:latin typeface="Arial"/>
                <a:cs typeface="Arial"/>
              </a:rPr>
              <a:t>Each primary judge will be asked to adjudicate approximately 10 productions throughout the year. It may be more or less depending on cancelled shows, or requests for backup by judges unable to attend. </a:t>
            </a:r>
          </a:p>
          <a:p>
            <a:pPr>
              <a:spcAft>
                <a:spcPts val="600"/>
              </a:spcAft>
            </a:pPr>
            <a:r>
              <a:rPr lang="en-US" sz="2000" dirty="0">
                <a:latin typeface="Arial"/>
                <a:cs typeface="Arial"/>
              </a:rPr>
              <a:t>If you are a primary judge you are committing yourself for the entire year and you are willing to travel to any of the member theaters from Warrenton, VA in the west, to Annapolis, MD in the East, Columbia, MD in the north down to La Plata, MD in the south.  </a:t>
            </a:r>
            <a:endParaRPr lang="en-US" sz="2000" dirty="0"/>
          </a:p>
        </p:txBody>
      </p:sp>
    </p:spTree>
    <p:extLst>
      <p:ext uri="{BB962C8B-B14F-4D97-AF65-F5344CB8AC3E}">
        <p14:creationId xmlns:p14="http://schemas.microsoft.com/office/powerpoint/2010/main" val="371319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fontScale="90000"/>
          </a:bodyPr>
          <a:lstStyle/>
          <a:p>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Hair Design</a:t>
            </a:r>
          </a:p>
        </p:txBody>
      </p:sp>
      <p:sp>
        <p:nvSpPr>
          <p:cNvPr id="5" name="Content Placeholder 4"/>
          <p:cNvSpPr>
            <a:spLocks noGrp="1"/>
          </p:cNvSpPr>
          <p:nvPr>
            <p:ph idx="1"/>
          </p:nvPr>
        </p:nvSpPr>
        <p:spPr>
          <a:xfrm>
            <a:off x="838200" y="1270000"/>
            <a:ext cx="10515600" cy="4906963"/>
          </a:xfrm>
        </p:spPr>
        <p:txBody>
          <a:bodyPr numCol="2" spcCol="274320">
            <a:noAutofit/>
          </a:bodyPr>
          <a:lstStyle/>
          <a:p>
            <a:r>
              <a:rPr lang="en-US" sz="1600" dirty="0">
                <a:latin typeface="Arial" panose="020B0604020202020204" pitchFamily="34" charset="0"/>
                <a:cs typeface="Arial" panose="020B0604020202020204" pitchFamily="34" charset="0"/>
              </a:rPr>
              <a:t>Does the Hair Design serve the story?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Does it help project the character?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the style accurate and consistent with the time period being portrayed?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it consistent with the costumes and make up?</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If wigs are worn, are they appropriate to the story and are they artfully attached.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there a level of difficulty to the Hair Design?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Is it a large cast production where a lot of specialty wigs are required (for example 1776 or Shrek) ?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Does the hair style enhance the character especially as they change through time periods in the play (Queen Elizabeth II in The Audience)? </a:t>
            </a:r>
          </a:p>
        </p:txBody>
      </p:sp>
    </p:spTree>
    <p:extLst>
      <p:ext uri="{BB962C8B-B14F-4D97-AF65-F5344CB8AC3E}">
        <p14:creationId xmlns:p14="http://schemas.microsoft.com/office/powerpoint/2010/main" val="1929839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err="1">
                <a:latin typeface="Arial" panose="020B0604020202020204" pitchFamily="34" charset="0"/>
                <a:cs typeface="Arial" panose="020B0604020202020204" pitchFamily="34" charset="0"/>
              </a:rPr>
              <a:t>Leta</a:t>
            </a:r>
            <a:r>
              <a:rPr lang="en-US" sz="3600" dirty="0">
                <a:latin typeface="Arial" panose="020B0604020202020204" pitchFamily="34" charset="0"/>
                <a:cs typeface="Arial" panose="020B0604020202020204" pitchFamily="34" charset="0"/>
              </a:rPr>
              <a:t> Hall Award for Outstanding Ensemble</a:t>
            </a:r>
          </a:p>
        </p:txBody>
      </p:sp>
      <p:sp>
        <p:nvSpPr>
          <p:cNvPr id="5" name="Content Placeholder 4"/>
          <p:cNvSpPr>
            <a:spLocks noGrp="1"/>
          </p:cNvSpPr>
          <p:nvPr>
            <p:ph idx="1"/>
          </p:nvPr>
        </p:nvSpPr>
        <p:spPr>
          <a:xfrm>
            <a:off x="637563" y="990600"/>
            <a:ext cx="11023134" cy="5502275"/>
          </a:xfrm>
        </p:spPr>
        <p:txBody>
          <a:bodyPr numCol="2" spcCol="274320">
            <a:noAutofit/>
          </a:bodyPr>
          <a:lstStyle/>
          <a:p>
            <a:pPr marL="0" indent="0">
              <a:buNone/>
            </a:pPr>
            <a:r>
              <a:rPr lang="en-US" sz="1400" dirty="0">
                <a:latin typeface="Arial" panose="020B0604020202020204" pitchFamily="34" charset="0"/>
                <a:cs typeface="Arial" panose="020B0604020202020204" pitchFamily="34" charset="0"/>
              </a:rPr>
              <a:t>In honor of </a:t>
            </a:r>
            <a:r>
              <a:rPr lang="en-US" sz="1400" dirty="0" err="1">
                <a:latin typeface="Arial" panose="020B0604020202020204" pitchFamily="34" charset="0"/>
                <a:cs typeface="Arial" panose="020B0604020202020204" pitchFamily="34" charset="0"/>
              </a:rPr>
              <a:t>Leta</a:t>
            </a:r>
            <a:r>
              <a:rPr lang="en-US" sz="1400" dirty="0">
                <a:latin typeface="Arial" panose="020B0604020202020204" pitchFamily="34" charset="0"/>
                <a:cs typeface="Arial" panose="020B0604020202020204" pitchFamily="34" charset="0"/>
              </a:rPr>
              <a:t> Hall, who was truly the embodiment of Ensemble. An Outstanding Ensemble award will be given for Play and for Musical. </a:t>
            </a:r>
          </a:p>
          <a:p>
            <a:pPr marL="0" indent="0">
              <a:buNone/>
            </a:pPr>
            <a:r>
              <a:rPr lang="en-US" sz="1400" dirty="0">
                <a:latin typeface="Arial" panose="020B0604020202020204" pitchFamily="34" charset="0"/>
                <a:cs typeface="Arial" panose="020B0604020202020204" pitchFamily="34" charset="0"/>
              </a:rPr>
              <a:t>This category name may cause confusion. We are not referring to the chorus, or background characters (usually referred to as the ensemble).  </a:t>
            </a:r>
          </a:p>
          <a:p>
            <a:pPr marL="0" indent="0">
              <a:buNone/>
            </a:pPr>
            <a:r>
              <a:rPr lang="en-US" sz="1400" dirty="0">
                <a:latin typeface="Arial" panose="020B0604020202020204" pitchFamily="34" charset="0"/>
                <a:cs typeface="Arial" panose="020B0604020202020204" pitchFamily="34" charset="0"/>
              </a:rPr>
              <a:t>This award is a cast award, for the entire cast as a unit, regardless of the size of individual roles.  </a:t>
            </a:r>
            <a:endParaRPr lang="en-US" sz="10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Definition:</a:t>
            </a:r>
          </a:p>
          <a:p>
            <a:r>
              <a:rPr lang="en-US" sz="1400" dirty="0">
                <a:latin typeface="Arial" panose="020B0604020202020204" pitchFamily="34" charset="0"/>
                <a:cs typeface="Arial" panose="020B0604020202020204" pitchFamily="34" charset="0"/>
              </a:rPr>
              <a:t>An “ensemble” in this case is any cast containing at least four actors (actors who are double-cast/sharing a role will count as one person).  You will check a box confirming that you saw at least four actors in the cast. </a:t>
            </a:r>
          </a:p>
          <a:p>
            <a:r>
              <a:rPr lang="en-US" sz="1400" b="1" dirty="0">
                <a:latin typeface="Arial" panose="020B0604020202020204" pitchFamily="34" charset="0"/>
                <a:cs typeface="Arial" panose="020B0604020202020204" pitchFamily="34" charset="0"/>
              </a:rPr>
              <a:t>You MUST give a score for this category for ALL productions with four or more performers. NO exceptions.</a:t>
            </a:r>
            <a:endParaRPr lang="en-US" sz="1000" b="1"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Considerations:</a:t>
            </a:r>
          </a:p>
          <a:p>
            <a:pPr lvl="0"/>
            <a:r>
              <a:rPr lang="en-US" sz="1400" dirty="0">
                <a:latin typeface="Arial" panose="020B0604020202020204" pitchFamily="34" charset="0"/>
                <a:cs typeface="Arial" panose="020B0604020202020204" pitchFamily="34" charset="0"/>
              </a:rPr>
              <a:t>ALL characters serve the story and are believable. Choices are clear, appropriate and consistent. Characterizations are sustained throughout (no “dropping” character, except as might be required by the script).</a:t>
            </a:r>
          </a:p>
          <a:p>
            <a:pPr lvl="0"/>
            <a:r>
              <a:rPr lang="en-US" sz="1400" dirty="0">
                <a:latin typeface="Arial" panose="020B0604020202020204" pitchFamily="34" charset="0"/>
                <a:cs typeface="Arial" panose="020B0604020202020204" pitchFamily="34" charset="0"/>
              </a:rPr>
              <a:t>Projection, diction, dialect (if applicable) are clear and </a:t>
            </a:r>
            <a:r>
              <a:rPr lang="it-IT" sz="1400" dirty="0">
                <a:latin typeface="Arial" panose="020B0604020202020204" pitchFamily="34" charset="0"/>
                <a:cs typeface="Arial" panose="020B0604020202020204" pitchFamily="34" charset="0"/>
              </a:rPr>
              <a:t>appropriate by ALL perfomers.</a:t>
            </a:r>
          </a:p>
          <a:p>
            <a:pPr lvl="0"/>
            <a:endParaRPr lang="it-IT" sz="1400" dirty="0">
              <a:latin typeface="Arial" panose="020B0604020202020204" pitchFamily="34" charset="0"/>
              <a:cs typeface="Arial" panose="020B0604020202020204" pitchFamily="34" charset="0"/>
            </a:endParaRPr>
          </a:p>
          <a:p>
            <a:pPr lvl="0"/>
            <a:endParaRPr lang="en-US" sz="1400" dirty="0">
              <a:latin typeface="Arial" panose="020B0604020202020204" pitchFamily="34" charset="0"/>
              <a:cs typeface="Arial" panose="020B0604020202020204" pitchFamily="34" charset="0"/>
            </a:endParaRPr>
          </a:p>
          <a:p>
            <a:pPr lvl="0"/>
            <a:r>
              <a:rPr lang="en-US" sz="1400" dirty="0">
                <a:latin typeface="Arial" panose="020B0604020202020204" pitchFamily="34" charset="0"/>
                <a:cs typeface="Arial" panose="020B0604020202020204" pitchFamily="34" charset="0"/>
              </a:rPr>
              <a:t>Movement/physicality is appropriate and consistent for development of character by ALL performers.</a:t>
            </a:r>
          </a:p>
          <a:p>
            <a:pPr lvl="0"/>
            <a:r>
              <a:rPr lang="en-US" sz="1400" dirty="0">
                <a:latin typeface="Arial" panose="020B0604020202020204" pitchFamily="34" charset="0"/>
                <a:cs typeface="Arial" panose="020B0604020202020204" pitchFamily="34" charset="0"/>
              </a:rPr>
              <a:t>Full cast relates/interacts well with each other. There is consistently high quality from largest to smallest roles, with no weak links. Size of role is not a factor, all performers are weighted equally. The Ensemble score is a composite average of the full company of actors, whether Lead, Featured, Cameo, or otherwise, and how well they worked together as a unit.    </a:t>
            </a:r>
          </a:p>
          <a:p>
            <a:pPr lvl="0"/>
            <a:r>
              <a:rPr lang="en-US" sz="1400" dirty="0">
                <a:latin typeface="Arial" panose="020B0604020202020204" pitchFamily="34" charset="0"/>
                <a:cs typeface="Arial" panose="020B0604020202020204" pitchFamily="34" charset="0"/>
              </a:rPr>
              <a:t>Additional consideration of musical performances: Vocal/dance abilities consistent and appropriate to ALL the characters. Focus and characters maintained through musical and/or dance numbers by ALL actors.</a:t>
            </a:r>
          </a:p>
          <a:p>
            <a:r>
              <a:rPr lang="en-US" sz="1400" dirty="0">
                <a:latin typeface="Arial" panose="020B0604020202020204" pitchFamily="34" charset="0"/>
                <a:cs typeface="Arial" panose="020B0604020202020204" pitchFamily="34" charset="0"/>
              </a:rPr>
              <a:t>In rare cases, cast members might only interact with a few others, or one other, or even just with the audience, but the ensemble score is still awarded based on how well all support the director's vision.</a:t>
            </a:r>
          </a:p>
          <a:p>
            <a:pPr lvl="0"/>
            <a:r>
              <a:rPr lang="en-US" sz="1400" dirty="0">
                <a:latin typeface="Arial" panose="020B0604020202020204" pitchFamily="34" charset="0"/>
                <a:cs typeface="Arial" panose="020B0604020202020204" pitchFamily="34" charset="0"/>
              </a:rPr>
              <a:t>Everyone in the cast is performing the same vision of the show, with one heart.</a:t>
            </a:r>
            <a:endParaRPr lang="en-US" sz="10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Level of Difficulty:</a:t>
            </a:r>
          </a:p>
          <a:p>
            <a:r>
              <a:rPr lang="en-US" sz="1400" dirty="0">
                <a:latin typeface="Arial" panose="020B0604020202020204" pitchFamily="34" charset="0"/>
                <a:cs typeface="Arial" panose="020B0604020202020204" pitchFamily="34" charset="0"/>
              </a:rPr>
              <a:t>Number of lines, range of songs, amount of dance, lots of costume changes, large range of emotion, physicality of roles</a:t>
            </a:r>
            <a:r>
              <a:rPr lang="fr-FR" sz="1400" dirty="0">
                <a:latin typeface="Arial" panose="020B0604020202020204" pitchFamily="34" charset="0"/>
                <a:cs typeface="Arial" panose="020B0604020202020204" pitchFamily="34" charset="0"/>
              </a:rPr>
              <a:t>, transformation</a:t>
            </a:r>
            <a:r>
              <a:rPr lang="en-US" sz="1400" dirty="0">
                <a:latin typeface="Arial" panose="020B0604020202020204" pitchFamily="34" charset="0"/>
                <a:cs typeface="Arial" panose="020B0604020202020204" pitchFamily="34" charset="0"/>
              </a:rPr>
              <a:t>s to accomplish roles, multiple roles.  Were ALL actors consistently good throughout all these?</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4212795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Choreography</a:t>
            </a:r>
          </a:p>
        </p:txBody>
      </p:sp>
      <p:sp>
        <p:nvSpPr>
          <p:cNvPr id="5" name="Content Placeholder 4"/>
          <p:cNvSpPr>
            <a:spLocks noGrp="1"/>
          </p:cNvSpPr>
          <p:nvPr>
            <p:ph idx="1"/>
          </p:nvPr>
        </p:nvSpPr>
        <p:spPr>
          <a:xfrm>
            <a:off x="838200" y="1313411"/>
            <a:ext cx="10515600" cy="4863552"/>
          </a:xfrm>
        </p:spPr>
        <p:txBody>
          <a:bodyPr numCol="2" spcCol="274320">
            <a:noAutofit/>
          </a:bodyPr>
          <a:lstStyle/>
          <a:p>
            <a:pPr marL="0" indent="0">
              <a:buNone/>
            </a:pPr>
            <a:r>
              <a:rPr lang="en-US" sz="1600" dirty="0">
                <a:latin typeface="Arial" panose="020B0604020202020204" pitchFamily="34" charset="0"/>
                <a:cs typeface="Arial" panose="020B0604020202020204" pitchFamily="34" charset="0"/>
              </a:rPr>
              <a:t>Style</a:t>
            </a:r>
          </a:p>
          <a:p>
            <a:r>
              <a:rPr lang="en-US" sz="1600" dirty="0">
                <a:latin typeface="Arial" panose="020B0604020202020204" pitchFamily="34" charset="0"/>
                <a:cs typeface="Arial" panose="020B0604020202020204" pitchFamily="34" charset="0"/>
              </a:rPr>
              <a:t>What is the style of the piece?  Style can come from the period the piece is set in, from the concept of the director, or from the book or the material the book is based on/adapted from.</a:t>
            </a:r>
          </a:p>
          <a:p>
            <a:r>
              <a:rPr lang="en-US" sz="1600" dirty="0">
                <a:latin typeface="Arial" panose="020B0604020202020204" pitchFamily="34" charset="0"/>
                <a:cs typeface="Arial" panose="020B0604020202020204" pitchFamily="34" charset="0"/>
              </a:rPr>
              <a:t>Did the choreography convey the style, time period, vibe?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Space</a:t>
            </a:r>
          </a:p>
          <a:p>
            <a:r>
              <a:rPr lang="en-US" sz="1600" dirty="0">
                <a:latin typeface="Arial" panose="020B0604020202020204" pitchFamily="34" charset="0"/>
                <a:cs typeface="Arial" panose="020B0604020202020204" pitchFamily="34" charset="0"/>
              </a:rPr>
              <a:t>What is the space? Proscenium, in the round, ¾ thrust, arena style, etc.  The performance space must dictate the choreography. </a:t>
            </a:r>
          </a:p>
          <a:p>
            <a:r>
              <a:rPr lang="en-US" sz="1600" dirty="0">
                <a:latin typeface="Arial" panose="020B0604020202020204" pitchFamily="34" charset="0"/>
                <a:cs typeface="Arial" panose="020B0604020202020204" pitchFamily="34" charset="0"/>
              </a:rPr>
              <a:t>Is the space large or small?</a:t>
            </a:r>
          </a:p>
          <a:p>
            <a:r>
              <a:rPr lang="en-US" sz="1600" dirty="0">
                <a:latin typeface="Arial" panose="020B0604020202020204" pitchFamily="34" charset="0"/>
                <a:cs typeface="Arial" panose="020B0604020202020204" pitchFamily="34" charset="0"/>
              </a:rPr>
              <a:t>Is the production in a theater or in a found space?</a:t>
            </a:r>
          </a:p>
          <a:p>
            <a:r>
              <a:rPr lang="en-US" sz="1600" dirty="0">
                <a:latin typeface="Arial" panose="020B0604020202020204" pitchFamily="34" charset="0"/>
                <a:cs typeface="Arial" panose="020B0604020202020204" pitchFamily="34" charset="0"/>
              </a:rPr>
              <a:t>Was the choreography appropriate to the playing space?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Story</a:t>
            </a:r>
          </a:p>
          <a:p>
            <a:r>
              <a:rPr lang="en-US" sz="1600" dirty="0">
                <a:latin typeface="Arial" panose="020B0604020202020204" pitchFamily="34" charset="0"/>
                <a:cs typeface="Arial" panose="020B0604020202020204" pitchFamily="34" charset="0"/>
              </a:rPr>
              <a:t>What is the story? </a:t>
            </a:r>
          </a:p>
          <a:p>
            <a:r>
              <a:rPr lang="en-US" sz="1600" dirty="0">
                <a:latin typeface="Arial" panose="020B0604020202020204" pitchFamily="34" charset="0"/>
                <a:cs typeface="Arial" panose="020B0604020202020204" pitchFamily="34" charset="0"/>
              </a:rPr>
              <a:t>Did the choreography convey plot and character? </a:t>
            </a:r>
          </a:p>
          <a:p>
            <a:r>
              <a:rPr lang="en-US" sz="1600" dirty="0">
                <a:latin typeface="Arial" panose="020B0604020202020204" pitchFamily="34" charset="0"/>
                <a:cs typeface="Arial" panose="020B0604020202020204" pitchFamily="34" charset="0"/>
              </a:rPr>
              <a:t>Did the choreography fit or change as characters change throughout the story?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Skills</a:t>
            </a:r>
          </a:p>
          <a:p>
            <a:r>
              <a:rPr lang="en-US" sz="1600" dirty="0">
                <a:latin typeface="Arial" panose="020B0604020202020204" pitchFamily="34" charset="0"/>
                <a:cs typeface="Arial" panose="020B0604020202020204" pitchFamily="34" charset="0"/>
              </a:rPr>
              <a:t>What are the dancing skills of the cast?  </a:t>
            </a:r>
          </a:p>
          <a:p>
            <a:r>
              <a:rPr lang="en-US" sz="1600" dirty="0">
                <a:latin typeface="Arial" panose="020B0604020202020204" pitchFamily="34" charset="0"/>
                <a:cs typeface="Arial" panose="020B0604020202020204" pitchFamily="34" charset="0"/>
              </a:rPr>
              <a:t>Note special skills, like gymnastics, or juggling, or roller skating.</a:t>
            </a:r>
          </a:p>
          <a:p>
            <a:r>
              <a:rPr lang="en-US" sz="1600" dirty="0">
                <a:latin typeface="Arial" panose="020B0604020202020204" pitchFamily="34" charset="0"/>
                <a:cs typeface="Arial" panose="020B0604020202020204" pitchFamily="34" charset="0"/>
              </a:rPr>
              <a:t>How well do individual dancers blend with each other in synchronized group numbers?</a:t>
            </a:r>
          </a:p>
          <a:p>
            <a:r>
              <a:rPr lang="en-US" sz="1600" dirty="0">
                <a:latin typeface="Arial" panose="020B0604020202020204" pitchFamily="34" charset="0"/>
                <a:cs typeface="Arial" panose="020B0604020202020204" pitchFamily="34" charset="0"/>
              </a:rPr>
              <a:t>Was the choreography appropriately tailored to the skills of the cast?</a:t>
            </a:r>
          </a:p>
        </p:txBody>
      </p:sp>
    </p:spTree>
    <p:extLst>
      <p:ext uri="{BB962C8B-B14F-4D97-AF65-F5344CB8AC3E}">
        <p14:creationId xmlns:p14="http://schemas.microsoft.com/office/powerpoint/2010/main" val="8391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65125"/>
            <a:ext cx="10744200" cy="625475"/>
          </a:xfrm>
        </p:spPr>
        <p:txBody>
          <a:bodyPr>
            <a:normAutofit/>
          </a:bodyPr>
          <a:lstStyle/>
          <a:p>
            <a:r>
              <a:rPr lang="en-US" sz="3600" dirty="0">
                <a:latin typeface="Arial" panose="020B0604020202020204" pitchFamily="34" charset="0"/>
                <a:cs typeface="Arial" panose="020B0604020202020204" pitchFamily="34" charset="0"/>
              </a:rPr>
              <a:t>Combat Choreography</a:t>
            </a:r>
          </a:p>
        </p:txBody>
      </p:sp>
      <p:sp>
        <p:nvSpPr>
          <p:cNvPr id="5" name="Content Placeholder 4"/>
          <p:cNvSpPr>
            <a:spLocks noGrp="1"/>
          </p:cNvSpPr>
          <p:nvPr>
            <p:ph idx="1"/>
          </p:nvPr>
        </p:nvSpPr>
        <p:spPr>
          <a:xfrm>
            <a:off x="609600" y="990600"/>
            <a:ext cx="10998200" cy="5753100"/>
          </a:xfrm>
        </p:spPr>
        <p:txBody>
          <a:bodyPr numCol="2" spcCol="274320">
            <a:noAutofit/>
          </a:bodyPr>
          <a:lstStyle/>
          <a:p>
            <a:pPr marL="0" indent="0">
              <a:buNone/>
            </a:pPr>
            <a:r>
              <a:rPr lang="en-US" sz="1400" dirty="0">
                <a:latin typeface="Arial" panose="020B0604020202020204" pitchFamily="34" charset="0"/>
                <a:cs typeface="Arial" panose="020B0604020202020204" pitchFamily="34" charset="0"/>
              </a:rPr>
              <a:t>Safety: </a:t>
            </a:r>
          </a:p>
          <a:p>
            <a:r>
              <a:rPr lang="en-US" sz="1400" dirty="0">
                <a:latin typeface="Arial" panose="020B0604020202020204" pitchFamily="34" charset="0"/>
                <a:cs typeface="Arial" panose="020B0604020202020204" pitchFamily="34" charset="0"/>
              </a:rPr>
              <a:t>You should never feel that the actor is at risk of being injured; it is very good if you feel that their character is or may be. </a:t>
            </a:r>
          </a:p>
          <a:p>
            <a:r>
              <a:rPr lang="en-US" sz="1400" dirty="0">
                <a:latin typeface="Arial" panose="020B0604020202020204" pitchFamily="34" charset="0"/>
                <a:cs typeface="Arial" panose="020B0604020202020204" pitchFamily="34" charset="0"/>
              </a:rPr>
              <a:t>Audience should never feel unsafe. Never point a gun, or swing a sword, toward the audience.</a:t>
            </a:r>
          </a:p>
          <a:p>
            <a:r>
              <a:rPr lang="en-US" sz="1400" dirty="0">
                <a:latin typeface="Arial" panose="020B0604020202020204" pitchFamily="34" charset="0"/>
                <a:cs typeface="Arial" panose="020B0604020202020204" pitchFamily="34" charset="0"/>
              </a:rPr>
              <a:t>If the actor loses control of their own (or their partner’s) body, it’s a sign of unsafe choreography.</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Appropriate: </a:t>
            </a:r>
          </a:p>
          <a:p>
            <a:r>
              <a:rPr lang="en-US" sz="1400" dirty="0">
                <a:latin typeface="Arial" panose="020B0604020202020204" pitchFamily="34" charset="0"/>
                <a:cs typeface="Arial" panose="020B0604020202020204" pitchFamily="34" charset="0"/>
              </a:rPr>
              <a:t>Action and weapons serve the story and staging. </a:t>
            </a:r>
          </a:p>
          <a:p>
            <a:r>
              <a:rPr lang="en-US" sz="1400" dirty="0">
                <a:latin typeface="Arial" panose="020B0604020202020204" pitchFamily="34" charset="0"/>
                <a:cs typeface="Arial" panose="020B0604020202020204" pitchFamily="34" charset="0"/>
              </a:rPr>
              <a:t>Fits the tone of the scene and motivation of the characters and does not disrupt the show’s momentum/action. The length of the fight, its level of violence and the type of combat serve the staging, story, and director’s vision. Too much is as inappropriate as too little. Think of it like over/underacting.</a:t>
            </a:r>
          </a:p>
          <a:p>
            <a:r>
              <a:rPr lang="en-US" sz="1400" dirty="0">
                <a:latin typeface="Arial" panose="020B0604020202020204" pitchFamily="34" charset="0"/>
                <a:cs typeface="Arial" panose="020B0604020202020204" pitchFamily="34" charset="0"/>
              </a:rPr>
              <a:t>Weapons choice is appropriate to the period/setting</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Believable: </a:t>
            </a:r>
          </a:p>
          <a:p>
            <a:r>
              <a:rPr lang="en-US" sz="1400" dirty="0">
                <a:latin typeface="Arial" panose="020B0604020202020204" pitchFamily="34" charset="0"/>
                <a:cs typeface="Arial" panose="020B0604020202020204" pitchFamily="34" charset="0"/>
              </a:rPr>
              <a:t>Natural transition into and out of the fight. </a:t>
            </a:r>
          </a:p>
          <a:p>
            <a:r>
              <a:rPr lang="en-US" sz="1400" dirty="0">
                <a:latin typeface="Arial" panose="020B0604020202020204" pitchFamily="34" charset="0"/>
                <a:cs typeface="Arial" panose="020B0604020202020204" pitchFamily="34" charset="0"/>
              </a:rPr>
              <a:t>Realistic movements and reactions. </a:t>
            </a:r>
          </a:p>
          <a:p>
            <a:r>
              <a:rPr lang="en-US" sz="1400" dirty="0">
                <a:latin typeface="Arial" panose="020B0604020202020204" pitchFamily="34" charset="0"/>
                <a:cs typeface="Arial" panose="020B0604020202020204" pitchFamily="34" charset="0"/>
              </a:rPr>
              <a:t>Convincing and well acted.</a:t>
            </a:r>
          </a:p>
          <a:p>
            <a:r>
              <a:rPr lang="en-US" sz="1400" dirty="0">
                <a:latin typeface="Arial" panose="020B0604020202020204" pitchFamily="34" charset="0"/>
                <a:cs typeface="Arial" panose="020B0604020202020204" pitchFamily="34" charset="0"/>
              </a:rPr>
              <a:t>Does it fit the character? Does it look like the actors are going through the motions, or really fighting? Is each punch, kick, cut, or thrust cleanly delivered and reacted to, or does it look like a muddy jumble? Are the characters seemingly fighting for their lives/safety?</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Level of Difficulty: </a:t>
            </a:r>
          </a:p>
          <a:p>
            <a:r>
              <a:rPr lang="en-US" sz="1400" dirty="0">
                <a:latin typeface="Arial" panose="020B0604020202020204" pitchFamily="34" charset="0"/>
                <a:cs typeface="Arial" panose="020B0604020202020204" pitchFamily="34" charset="0"/>
              </a:rPr>
              <a:t>Intricate movements, variety of styles.  Only consider after first three criteria are met.</a:t>
            </a:r>
          </a:p>
          <a:p>
            <a:r>
              <a:rPr lang="en-US" sz="1400" dirty="0">
                <a:latin typeface="Arial" panose="020B0604020202020204" pitchFamily="34" charset="0"/>
                <a:cs typeface="Arial" panose="020B0604020202020204" pitchFamily="34" charset="0"/>
              </a:rPr>
              <a:t>The greater the number of actors fighting together, the greater the difficulty. (8 actors fighting in pairs isn’t much more difficult than only 2.  8 actors all fighting with each other is difficult.)</a:t>
            </a:r>
          </a:p>
          <a:p>
            <a:r>
              <a:rPr lang="en-US" sz="1400" dirty="0">
                <a:latin typeface="Arial" panose="020B0604020202020204" pitchFamily="34" charset="0"/>
                <a:cs typeface="Arial" panose="020B0604020202020204" pitchFamily="34" charset="0"/>
              </a:rPr>
              <a:t>Does the fight involve 1-2 simple moves or several intricate ones?</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Execution:	</a:t>
            </a:r>
          </a:p>
          <a:p>
            <a:r>
              <a:rPr lang="en-US" sz="1400" dirty="0">
                <a:latin typeface="Arial" panose="020B0604020202020204" pitchFamily="34" charset="0"/>
                <a:cs typeface="Arial" panose="020B0604020202020204" pitchFamily="34" charset="0"/>
              </a:rPr>
              <a:t>Clean and controlled movements.</a:t>
            </a:r>
          </a:p>
          <a:p>
            <a:r>
              <a:rPr lang="en-US" sz="1400" dirty="0">
                <a:latin typeface="Arial" panose="020B0604020202020204" pitchFamily="34" charset="0"/>
                <a:cs typeface="Arial" panose="020B0604020202020204" pitchFamily="34" charset="0"/>
              </a:rPr>
              <a:t>Considerate of singing or acting while fighting. </a:t>
            </a:r>
          </a:p>
          <a:p>
            <a:r>
              <a:rPr lang="en-US" sz="1400" dirty="0">
                <a:latin typeface="Arial" panose="020B0604020202020204" pitchFamily="34" charset="0"/>
                <a:cs typeface="Arial" panose="020B0604020202020204" pitchFamily="34" charset="0"/>
              </a:rPr>
              <a:t>Considerate of actors' physical abilities.</a:t>
            </a:r>
          </a:p>
          <a:p>
            <a:r>
              <a:rPr lang="en-US" sz="1400" dirty="0">
                <a:latin typeface="Arial" panose="020B0604020202020204" pitchFamily="34" charset="0"/>
                <a:cs typeface="Arial" panose="020B0604020202020204" pitchFamily="34" charset="0"/>
              </a:rPr>
              <a:t>Think of combat like a dance; if it’s too difficult for the capability of the actors, then it’s not good choreography.</a:t>
            </a:r>
          </a:p>
          <a:p>
            <a:pPr marL="0" indent="0">
              <a:buNone/>
            </a:pPr>
            <a:endParaRPr lang="en-US" sz="1400" dirty="0"/>
          </a:p>
        </p:txBody>
      </p:sp>
    </p:spTree>
    <p:extLst>
      <p:ext uri="{BB962C8B-B14F-4D97-AF65-F5344CB8AC3E}">
        <p14:creationId xmlns:p14="http://schemas.microsoft.com/office/powerpoint/2010/main" val="3206263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Music Direction</a:t>
            </a:r>
          </a:p>
        </p:txBody>
      </p:sp>
      <p:sp>
        <p:nvSpPr>
          <p:cNvPr id="5" name="Content Placeholder 4"/>
          <p:cNvSpPr>
            <a:spLocks noGrp="1"/>
          </p:cNvSpPr>
          <p:nvPr>
            <p:ph idx="1"/>
          </p:nvPr>
        </p:nvSpPr>
        <p:spPr>
          <a:xfrm>
            <a:off x="838200" y="990600"/>
            <a:ext cx="10515600" cy="5435600"/>
          </a:xfrm>
        </p:spPr>
        <p:txBody>
          <a:bodyPr numCol="2" spcCol="274320">
            <a:noAutofit/>
          </a:bodyPr>
          <a:lstStyle/>
          <a:p>
            <a:pPr marL="0" indent="0">
              <a:buNone/>
            </a:pPr>
            <a:r>
              <a:rPr lang="en-US" sz="1400" dirty="0">
                <a:latin typeface="Arial" panose="020B0604020202020204" pitchFamily="34" charset="0"/>
                <a:cs typeface="Arial" panose="020B0604020202020204" pitchFamily="34" charset="0"/>
              </a:rPr>
              <a:t>What does Music Direction include?</a:t>
            </a:r>
          </a:p>
          <a:p>
            <a:r>
              <a:rPr lang="en-US" sz="1400" dirty="0">
                <a:latin typeface="Arial" panose="020B0604020202020204" pitchFamily="34" charset="0"/>
                <a:cs typeface="Arial" panose="020B0604020202020204" pitchFamily="34" charset="0"/>
              </a:rPr>
              <a:t>Teaching the music to the cast</a:t>
            </a:r>
          </a:p>
          <a:p>
            <a:r>
              <a:rPr lang="en-US" sz="1400" dirty="0">
                <a:latin typeface="Arial" panose="020B0604020202020204" pitchFamily="34" charset="0"/>
                <a:cs typeface="Arial" panose="020B0604020202020204" pitchFamily="34" charset="0"/>
              </a:rPr>
              <a:t>Rehearsing with the orchestra</a:t>
            </a:r>
          </a:p>
          <a:p>
            <a:r>
              <a:rPr lang="en-US" sz="1400" dirty="0">
                <a:latin typeface="Arial" panose="020B0604020202020204" pitchFamily="34" charset="0"/>
                <a:cs typeface="Arial" panose="020B0604020202020204" pitchFamily="34" charset="0"/>
              </a:rPr>
              <a:t>Conducting the orchestra</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What does music direction not include?</a:t>
            </a:r>
          </a:p>
          <a:p>
            <a:r>
              <a:rPr lang="en-US" sz="1400" dirty="0">
                <a:latin typeface="Arial" panose="020B0604020202020204" pitchFamily="34" charset="0"/>
                <a:cs typeface="Arial" panose="020B0604020202020204" pitchFamily="34" charset="0"/>
              </a:rPr>
              <a:t>Sound balance (Don’t penalize MDs for bad sound design)</a:t>
            </a:r>
          </a:p>
          <a:p>
            <a:r>
              <a:rPr lang="en-US" sz="1400" dirty="0">
                <a:latin typeface="Arial" panose="020B0604020202020204" pitchFamily="34" charset="0"/>
                <a:cs typeface="Arial" panose="020B0604020202020204" pitchFamily="34" charset="0"/>
              </a:rPr>
              <a:t>Sound effects</a:t>
            </a:r>
          </a:p>
          <a:p>
            <a:r>
              <a:rPr lang="en-US" sz="1400" dirty="0">
                <a:latin typeface="Arial" panose="020B0604020202020204" pitchFamily="34" charset="0"/>
                <a:cs typeface="Arial" panose="020B0604020202020204" pitchFamily="34" charset="0"/>
              </a:rPr>
              <a:t>Whether or not microphones work</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Judging the vocals</a:t>
            </a:r>
          </a:p>
          <a:p>
            <a:r>
              <a:rPr lang="en-US" sz="1400" dirty="0">
                <a:latin typeface="Arial" panose="020B0604020202020204" pitchFamily="34" charset="0"/>
                <a:cs typeface="Arial" panose="020B0604020202020204" pitchFamily="34" charset="0"/>
              </a:rPr>
              <a:t>Is the music “clean” (i.e. are cut-offs together, are entrances sharp, are harmonies correct)</a:t>
            </a:r>
          </a:p>
          <a:p>
            <a:r>
              <a:rPr lang="en-US" sz="1400" dirty="0">
                <a:latin typeface="Arial" panose="020B0604020202020204" pitchFamily="34" charset="0"/>
                <a:cs typeface="Arial" panose="020B0604020202020204" pitchFamily="34" charset="0"/>
              </a:rPr>
              <a:t>Does the music work to tell the story</a:t>
            </a:r>
          </a:p>
          <a:p>
            <a:r>
              <a:rPr lang="en-US" sz="1400" dirty="0">
                <a:latin typeface="Arial" panose="020B0604020202020204" pitchFamily="34" charset="0"/>
                <a:cs typeface="Arial" panose="020B0604020202020204" pitchFamily="34" charset="0"/>
              </a:rPr>
              <a:t>Do dynamics serve the story-telling</a:t>
            </a:r>
          </a:p>
          <a:p>
            <a:r>
              <a:rPr lang="en-US" sz="1400" dirty="0">
                <a:latin typeface="Arial" panose="020B0604020202020204" pitchFamily="34" charset="0"/>
                <a:cs typeface="Arial" panose="020B0604020202020204" pitchFamily="34" charset="0"/>
              </a:rPr>
              <a:t>Can you understand all of the lyrics</a:t>
            </a:r>
          </a:p>
          <a:p>
            <a:r>
              <a:rPr lang="en-US" sz="1400" dirty="0">
                <a:latin typeface="Arial" panose="020B0604020202020204" pitchFamily="34" charset="0"/>
                <a:cs typeface="Arial" panose="020B0604020202020204" pitchFamily="34" charset="0"/>
              </a:rPr>
              <a:t>Is the balance within vocal sections appropriate? Can you hear the melody? Do the harmonies complement the melody?</a:t>
            </a:r>
          </a:p>
          <a:p>
            <a:pPr marL="0" indent="0">
              <a:buNone/>
            </a:pPr>
            <a:r>
              <a:rPr lang="en-US" sz="1400" dirty="0">
                <a:latin typeface="Arial" panose="020B0604020202020204" pitchFamily="34" charset="0"/>
                <a:cs typeface="Arial" panose="020B0604020202020204" pitchFamily="34" charset="0"/>
              </a:rPr>
              <a:t>Judging the orchestra</a:t>
            </a:r>
          </a:p>
          <a:p>
            <a:r>
              <a:rPr lang="en-US" sz="1400" dirty="0">
                <a:latin typeface="Arial" panose="020B0604020202020204" pitchFamily="34" charset="0"/>
                <a:cs typeface="Arial" panose="020B0604020202020204" pitchFamily="34" charset="0"/>
              </a:rPr>
              <a:t>Is the orchestra together and working as an overall unit</a:t>
            </a:r>
          </a:p>
          <a:p>
            <a:r>
              <a:rPr lang="en-US" sz="1400" dirty="0">
                <a:latin typeface="Arial" panose="020B0604020202020204" pitchFamily="34" charset="0"/>
                <a:cs typeface="Arial" panose="020B0604020202020204" pitchFamily="34" charset="0"/>
              </a:rPr>
              <a:t>Are the orchestra and cast working together to tell the story</a:t>
            </a:r>
          </a:p>
          <a:p>
            <a:r>
              <a:rPr lang="en-US" sz="1400" dirty="0">
                <a:latin typeface="Arial" panose="020B0604020202020204" pitchFamily="34" charset="0"/>
                <a:cs typeface="Arial" panose="020B0604020202020204" pitchFamily="34" charset="0"/>
              </a:rPr>
              <a:t>Quality of the instrumentalists</a:t>
            </a:r>
          </a:p>
          <a:p>
            <a:r>
              <a:rPr lang="en-US" sz="1400" dirty="0">
                <a:latin typeface="Arial" panose="020B0604020202020204" pitchFamily="34" charset="0"/>
                <a:cs typeface="Arial" panose="020B0604020202020204" pitchFamily="34" charset="0"/>
              </a:rPr>
              <a:t>Is the balance within the orchestra appropriate?</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Judging the level of difficulty</a:t>
            </a:r>
          </a:p>
          <a:p>
            <a:r>
              <a:rPr lang="en-US" sz="1400" dirty="0">
                <a:latin typeface="Arial" panose="020B0604020202020204" pitchFamily="34" charset="0"/>
                <a:cs typeface="Arial" panose="020B0604020202020204" pitchFamily="34" charset="0"/>
              </a:rPr>
              <a:t>How complex is the show musically (how much music, complex harmonies etc.)</a:t>
            </a:r>
          </a:p>
          <a:p>
            <a:r>
              <a:rPr lang="en-US" sz="1400" dirty="0">
                <a:latin typeface="Arial" panose="020B0604020202020204" pitchFamily="34" charset="0"/>
                <a:cs typeface="Arial" panose="020B0604020202020204" pitchFamily="34" charset="0"/>
              </a:rPr>
              <a:t>What is the size of the cast/orchestra</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Overall</a:t>
            </a:r>
          </a:p>
          <a:p>
            <a:r>
              <a:rPr lang="en-US" sz="1400" dirty="0">
                <a:latin typeface="Arial" panose="020B0604020202020204" pitchFamily="34" charset="0"/>
                <a:cs typeface="Arial" panose="020B0604020202020204" pitchFamily="34" charset="0"/>
              </a:rPr>
              <a:t>Is it clear the music director has worked with the director and choreographer to best present the music in service of the story?</a:t>
            </a:r>
          </a:p>
          <a:p>
            <a:r>
              <a:rPr lang="en-US" sz="1400" dirty="0">
                <a:latin typeface="Arial" panose="020B0604020202020204" pitchFamily="34" charset="0"/>
                <a:cs typeface="Arial" panose="020B0604020202020204" pitchFamily="34" charset="0"/>
              </a:rPr>
              <a:t>Are transitions between scenes, songs, and scene changes under music smooth?</a:t>
            </a:r>
          </a:p>
          <a:p>
            <a:r>
              <a:rPr lang="en-US" sz="1400" dirty="0">
                <a:latin typeface="Arial" panose="020B0604020202020204" pitchFamily="34" charset="0"/>
                <a:cs typeface="Arial" panose="020B0604020202020204" pitchFamily="34" charset="0"/>
              </a:rPr>
              <a:t>Are tempos appropriate to the flow and pace of the show</a:t>
            </a:r>
          </a:p>
          <a:p>
            <a:pPr marL="0" inden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6419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Direction</a:t>
            </a:r>
          </a:p>
        </p:txBody>
      </p:sp>
      <p:sp>
        <p:nvSpPr>
          <p:cNvPr id="5" name="Content Placeholder 4"/>
          <p:cNvSpPr>
            <a:spLocks noGrp="1"/>
          </p:cNvSpPr>
          <p:nvPr>
            <p:ph idx="1"/>
          </p:nvPr>
        </p:nvSpPr>
        <p:spPr>
          <a:xfrm>
            <a:off x="838200" y="990600"/>
            <a:ext cx="10515600" cy="5537200"/>
          </a:xfrm>
        </p:spPr>
        <p:txBody>
          <a:bodyPr numCol="2" spcCol="274320">
            <a:noAutofit/>
          </a:bodyPr>
          <a:lstStyle/>
          <a:p>
            <a:pPr marL="0" indent="0">
              <a:buNone/>
            </a:pPr>
            <a:r>
              <a:rPr lang="en-US" sz="1600" dirty="0">
                <a:latin typeface="Arial" panose="020B0604020202020204" pitchFamily="34" charset="0"/>
                <a:cs typeface="Arial" panose="020B0604020202020204" pitchFamily="34" charset="0"/>
              </a:rPr>
              <a:t>Consistent Vision</a:t>
            </a:r>
          </a:p>
          <a:p>
            <a:r>
              <a:rPr lang="en-US" sz="1600" dirty="0">
                <a:latin typeface="Arial" panose="020B0604020202020204" pitchFamily="34" charset="0"/>
                <a:cs typeface="Arial" panose="020B0604020202020204" pitchFamily="34" charset="0"/>
              </a:rPr>
              <a:t>Does every element of the show serve the same vision?  </a:t>
            </a:r>
          </a:p>
          <a:p>
            <a:r>
              <a:rPr lang="en-US" sz="1600" dirty="0">
                <a:latin typeface="Arial" panose="020B0604020202020204" pitchFamily="34" charset="0"/>
                <a:cs typeface="Arial" panose="020B0604020202020204" pitchFamily="34" charset="0"/>
              </a:rPr>
              <a:t>Does the acting style and casting match the story?</a:t>
            </a:r>
          </a:p>
          <a:p>
            <a:r>
              <a:rPr lang="en-US" sz="1600" dirty="0">
                <a:latin typeface="Arial" panose="020B0604020202020204" pitchFamily="34" charset="0"/>
                <a:cs typeface="Arial" panose="020B0604020202020204" pitchFamily="34" charset="0"/>
              </a:rPr>
              <a:t>Do the design elements (lighting, sound, set, props, costumes, etc.) reinforce this vision?</a:t>
            </a:r>
          </a:p>
          <a:p>
            <a:r>
              <a:rPr lang="en-US" sz="1600" dirty="0">
                <a:latin typeface="Arial" panose="020B0604020202020204" pitchFamily="34" charset="0"/>
                <a:cs typeface="Arial" panose="020B0604020202020204" pitchFamily="34" charset="0"/>
              </a:rPr>
              <a:t>Is the blocking/staging effective and not distracting?</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Pacing</a:t>
            </a:r>
          </a:p>
          <a:p>
            <a:r>
              <a:rPr lang="en-US" sz="1600" dirty="0">
                <a:latin typeface="Arial" panose="020B0604020202020204" pitchFamily="34" charset="0"/>
                <a:cs typeface="Arial" panose="020B0604020202020204" pitchFamily="34" charset="0"/>
              </a:rPr>
              <a:t>Does the direction serve the script?  </a:t>
            </a:r>
          </a:p>
          <a:p>
            <a:r>
              <a:rPr lang="en-US" sz="1600" dirty="0">
                <a:latin typeface="Arial" panose="020B0604020202020204" pitchFamily="34" charset="0"/>
                <a:cs typeface="Arial" panose="020B0604020202020204" pitchFamily="34" charset="0"/>
              </a:rPr>
              <a:t>Does it move at a speed where everything is effectively communicated, yet not telegraphed?</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Between the Scenes</a:t>
            </a:r>
          </a:p>
          <a:p>
            <a:r>
              <a:rPr lang="en-US" sz="1600" dirty="0">
                <a:latin typeface="Arial" panose="020B0604020202020204" pitchFamily="34" charset="0"/>
                <a:cs typeface="Arial" panose="020B0604020202020204" pitchFamily="34" charset="0"/>
              </a:rPr>
              <a:t>Are transitions between scenes effective and handled with an eye for necessity?</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For Musicals</a:t>
            </a:r>
          </a:p>
          <a:p>
            <a:r>
              <a:rPr lang="en-US" sz="1600" dirty="0">
                <a:latin typeface="Arial" panose="020B0604020202020204" pitchFamily="34" charset="0"/>
                <a:cs typeface="Arial" panose="020B0604020202020204" pitchFamily="34" charset="0"/>
              </a:rPr>
              <a:t>Seamless song and dance integration as the story is being told?</a:t>
            </a:r>
          </a:p>
          <a:p>
            <a:r>
              <a:rPr lang="en-US" sz="1600" dirty="0">
                <a:latin typeface="Arial" panose="020B0604020202020204" pitchFamily="34" charset="0"/>
                <a:cs typeface="Arial" panose="020B0604020202020204" pitchFamily="34" charset="0"/>
              </a:rPr>
              <a:t>Do the songs arise from the action, or are they merely independent of the story?</a:t>
            </a:r>
          </a:p>
          <a:p>
            <a:r>
              <a:rPr lang="en-US" sz="1600" dirty="0">
                <a:latin typeface="Arial" panose="020B0604020202020204" pitchFamily="34" charset="0"/>
                <a:cs typeface="Arial" panose="020B0604020202020204" pitchFamily="34" charset="0"/>
              </a:rPr>
              <a:t>Are dances continuing the vision outlaid by the director, or can you feel the baton being handed off?</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Level of Difficulty:</a:t>
            </a:r>
          </a:p>
          <a:p>
            <a:r>
              <a:rPr lang="en-US" sz="1600" dirty="0">
                <a:latin typeface="Arial" panose="020B0604020202020204" pitchFamily="34" charset="0"/>
                <a:cs typeface="Arial" panose="020B0604020202020204" pitchFamily="34" charset="0"/>
              </a:rPr>
              <a:t>Certain shows are much more difficult to stage because they require particularly inventive use of the space, or feature uncommon requirements of actors, or have scripts that require more massaging.</a:t>
            </a:r>
          </a:p>
          <a:p>
            <a:r>
              <a:rPr lang="en-US" sz="1600" dirty="0">
                <a:latin typeface="Arial" panose="020B0604020202020204" pitchFamily="34" charset="0"/>
                <a:cs typeface="Arial" panose="020B0604020202020204" pitchFamily="34" charset="0"/>
              </a:rPr>
              <a:t>Comedies are just as difficult as dramas to direct. </a:t>
            </a:r>
          </a:p>
          <a:p>
            <a:r>
              <a:rPr lang="en-US" sz="1600" dirty="0">
                <a:latin typeface="Arial" panose="020B0604020202020204" pitchFamily="34" charset="0"/>
                <a:cs typeface="Arial" panose="020B0604020202020204" pitchFamily="34" charset="0"/>
              </a:rPr>
              <a:t>Does the direction serve the script, or the director?  You never want to feel that the script is being sacrificed in order to get a laugh or elicit an emotion from the audience.</a:t>
            </a:r>
          </a:p>
          <a:p>
            <a:pPr marL="0" indent="0">
              <a:buNone/>
            </a:pPr>
            <a:endParaRPr lang="en-US" sz="1400" dirty="0"/>
          </a:p>
        </p:txBody>
      </p:sp>
    </p:spTree>
    <p:extLst>
      <p:ext uri="{BB962C8B-B14F-4D97-AF65-F5344CB8AC3E}">
        <p14:creationId xmlns:p14="http://schemas.microsoft.com/office/powerpoint/2010/main" val="3205189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625475"/>
          </a:xfrm>
        </p:spPr>
        <p:txBody>
          <a:bodyPr>
            <a:normAutofit/>
          </a:bodyPr>
          <a:lstStyle/>
          <a:p>
            <a:r>
              <a:rPr lang="en-US" sz="3600" dirty="0">
                <a:latin typeface="Arial" panose="020B0604020202020204" pitchFamily="34" charset="0"/>
                <a:cs typeface="Arial" panose="020B0604020202020204" pitchFamily="34" charset="0"/>
              </a:rPr>
              <a:t>Overall Production</a:t>
            </a:r>
          </a:p>
        </p:txBody>
      </p:sp>
      <p:sp>
        <p:nvSpPr>
          <p:cNvPr id="5" name="Content Placeholder 4"/>
          <p:cNvSpPr>
            <a:spLocks noGrp="1"/>
          </p:cNvSpPr>
          <p:nvPr>
            <p:ph idx="1"/>
          </p:nvPr>
        </p:nvSpPr>
        <p:spPr>
          <a:xfrm>
            <a:off x="838200" y="1105592"/>
            <a:ext cx="10515600" cy="5503025"/>
          </a:xfrm>
        </p:spPr>
        <p:txBody>
          <a:bodyPr numCol="2" spcCol="274320">
            <a:noAutofit/>
          </a:bodyPr>
          <a:lstStyle/>
          <a:p>
            <a:pPr marL="0" indent="0">
              <a:buNone/>
            </a:pPr>
            <a:r>
              <a:rPr lang="en-US" sz="1400" dirty="0">
                <a:latin typeface="Arial" panose="020B0604020202020204" pitchFamily="34" charset="0"/>
                <a:cs typeface="Arial" panose="020B0604020202020204" pitchFamily="34" charset="0"/>
              </a:rPr>
              <a:t>Was the story effectively told?</a:t>
            </a:r>
          </a:p>
          <a:p>
            <a:r>
              <a:rPr lang="en-US" sz="1400" dirty="0">
                <a:latin typeface="Arial" panose="020B0604020202020204" pitchFamily="34" charset="0"/>
                <a:cs typeface="Arial" panose="020B0604020202020204" pitchFamily="34" charset="0"/>
              </a:rPr>
              <a:t>Become familiar with the story beforehand, if possible  </a:t>
            </a:r>
          </a:p>
          <a:p>
            <a:r>
              <a:rPr lang="en-US" sz="1400" dirty="0">
                <a:latin typeface="Arial" panose="020B0604020202020204" pitchFamily="34" charset="0"/>
                <a:cs typeface="Arial" panose="020B0604020202020204" pitchFamily="34" charset="0"/>
              </a:rPr>
              <a:t>Read the director’s notes </a:t>
            </a:r>
          </a:p>
          <a:p>
            <a:r>
              <a:rPr lang="en-US" sz="1400" dirty="0">
                <a:latin typeface="Arial" panose="020B0604020202020204" pitchFamily="34" charset="0"/>
                <a:cs typeface="Arial" panose="020B0604020202020204" pitchFamily="34" charset="0"/>
              </a:rPr>
              <a:t>Decide if the production fulfilled the director’s vision </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Were technical and performance elements well blended? </a:t>
            </a:r>
          </a:p>
          <a:p>
            <a:r>
              <a:rPr lang="en-US" sz="1400" dirty="0">
                <a:latin typeface="Arial" panose="020B0604020202020204" pitchFamily="34" charset="0"/>
                <a:cs typeface="Arial" panose="020B0604020202020204" pitchFamily="34" charset="0"/>
              </a:rPr>
              <a:t>Cohesive vision of all production elements including design, direction, and performance</a:t>
            </a:r>
          </a:p>
          <a:p>
            <a:r>
              <a:rPr lang="en-US" sz="1400" dirty="0">
                <a:latin typeface="Arial" panose="020B0604020202020204" pitchFamily="34" charset="0"/>
                <a:cs typeface="Arial" panose="020B0604020202020204" pitchFamily="34" charset="0"/>
              </a:rPr>
              <a:t>Continuity, good flow, and appropriate pacing</a:t>
            </a:r>
          </a:p>
          <a:p>
            <a:r>
              <a:rPr lang="en-US" sz="1400" dirty="0">
                <a:latin typeface="Arial" panose="020B0604020202020204" pitchFamily="34" charset="0"/>
                <a:cs typeface="Arial" panose="020B0604020202020204" pitchFamily="34" charset="0"/>
              </a:rPr>
              <a:t>If acting received high marks, but technical did not, all the elements of the production did not blend together effectively.</a:t>
            </a:r>
          </a:p>
          <a:p>
            <a:r>
              <a:rPr lang="en-US" sz="1400" dirty="0">
                <a:latin typeface="Arial" panose="020B0604020202020204" pitchFamily="34" charset="0"/>
                <a:cs typeface="Arial" panose="020B0604020202020204" pitchFamily="34" charset="0"/>
              </a:rPr>
              <a:t>For musicals. determine the effectiveness of the integration and execution of music, movement and dance.</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Determine the impact of the production </a:t>
            </a:r>
          </a:p>
          <a:p>
            <a:r>
              <a:rPr lang="en-US" sz="1400" dirty="0">
                <a:latin typeface="Arial" panose="020B0604020202020204" pitchFamily="34" charset="0"/>
                <a:cs typeface="Arial" panose="020B0604020202020204" pitchFamily="34" charset="0"/>
              </a:rPr>
              <a:t>Were you truly wowed or moved emotionally by the show?  </a:t>
            </a:r>
          </a:p>
          <a:p>
            <a:r>
              <a:rPr lang="en-US" sz="1400" dirty="0">
                <a:latin typeface="Arial" panose="020B0604020202020204" pitchFamily="34" charset="0"/>
                <a:cs typeface="Arial" panose="020B0604020202020204" pitchFamily="34" charset="0"/>
              </a:rPr>
              <a:t>If so, was it the performance of one or two actors, or one particular scene, or did you have that feeling from the beginning to the end? </a:t>
            </a:r>
          </a:p>
          <a:p>
            <a:pPr marL="0" indent="0">
              <a:buNone/>
            </a:pPr>
            <a:r>
              <a:rPr lang="en-US" sz="1400" dirty="0">
                <a:latin typeface="Arial" panose="020B0604020202020204" pitchFamily="34" charset="0"/>
                <a:cs typeface="Arial" panose="020B0604020202020204" pitchFamily="34" charset="0"/>
              </a:rPr>
              <a:t>Determine the level of difficulty </a:t>
            </a:r>
          </a:p>
          <a:p>
            <a:r>
              <a:rPr lang="en-US" sz="1400" dirty="0">
                <a:latin typeface="Arial" panose="020B0604020202020204" pitchFamily="34" charset="0"/>
                <a:cs typeface="Arial" panose="020B0604020202020204" pitchFamily="34" charset="0"/>
              </a:rPr>
              <a:t>Acting challenges</a:t>
            </a:r>
          </a:p>
          <a:p>
            <a:r>
              <a:rPr lang="en-US" sz="1400" dirty="0">
                <a:latin typeface="Arial" panose="020B0604020202020204" pitchFamily="34" charset="0"/>
                <a:cs typeface="Arial" panose="020B0604020202020204" pitchFamily="34" charset="0"/>
              </a:rPr>
              <a:t>Technical aspects</a:t>
            </a:r>
          </a:p>
          <a:p>
            <a:r>
              <a:rPr lang="en-US" sz="1400" dirty="0">
                <a:latin typeface="Arial" panose="020B0604020202020204" pitchFamily="34" charset="0"/>
                <a:cs typeface="Arial" panose="020B0604020202020204" pitchFamily="34" charset="0"/>
              </a:rPr>
              <a:t>The performance venue</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Beware of ‘The Halo Effect’  </a:t>
            </a:r>
          </a:p>
          <a:p>
            <a:r>
              <a:rPr lang="en-US" sz="1400" dirty="0">
                <a:latin typeface="Arial" panose="020B0604020202020204" pitchFamily="34" charset="0"/>
                <a:cs typeface="Arial" panose="020B0604020202020204" pitchFamily="34" charset="0"/>
              </a:rPr>
              <a:t>Do not let one or two outstanding elements of the show influence  your Overall Production score.   </a:t>
            </a:r>
          </a:p>
          <a:p>
            <a:r>
              <a:rPr lang="en-US" sz="1400" dirty="0">
                <a:latin typeface="Arial" panose="020B0604020202020204" pitchFamily="34" charset="0"/>
                <a:cs typeface="Arial" panose="020B0604020202020204" pitchFamily="34" charset="0"/>
              </a:rPr>
              <a:t>Overall Production score should not be any higher than the highest score you gave any one component.  </a:t>
            </a:r>
          </a:p>
          <a:p>
            <a:r>
              <a:rPr lang="en-US" sz="1400" dirty="0">
                <a:latin typeface="Arial" panose="020B0604020202020204" pitchFamily="34" charset="0"/>
                <a:cs typeface="Arial" panose="020B0604020202020204" pitchFamily="34" charset="0"/>
              </a:rPr>
              <a:t>Overall Production score is not a mathematical equation from your scores of all the categories; it is an assessment that all the elements of the production succeeded in bringing the director’s vision to life.</a:t>
            </a:r>
            <a:r>
              <a:rPr lang="en-US" sz="1600" dirty="0">
                <a:latin typeface="Arial" panose="020B0604020202020204" pitchFamily="34" charset="0"/>
                <a:cs typeface="Arial" panose="020B0604020202020204" pitchFamily="34" charset="0"/>
              </a:rPr>
              <a:t> </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52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Introduction – Awards and Judges (cont’d)</a:t>
            </a:r>
          </a:p>
        </p:txBody>
      </p:sp>
      <p:sp>
        <p:nvSpPr>
          <p:cNvPr id="3" name="Content Placeholder 2"/>
          <p:cNvSpPr>
            <a:spLocks noGrp="1"/>
          </p:cNvSpPr>
          <p:nvPr>
            <p:ph idx="1"/>
          </p:nvPr>
        </p:nvSpPr>
        <p:spPr>
          <a:xfrm>
            <a:off x="838200" y="1562100"/>
            <a:ext cx="10515600" cy="4614863"/>
          </a:xfrm>
        </p:spPr>
        <p:txBody>
          <a:bodyPr>
            <a:normAutofit/>
          </a:bodyPr>
          <a:lstStyle/>
          <a:p>
            <a:pPr>
              <a:spcAft>
                <a:spcPts val="600"/>
              </a:spcAft>
            </a:pPr>
            <a:r>
              <a:rPr lang="en-US" sz="2400" dirty="0">
                <a:latin typeface="Arial" panose="020B0604020202020204" pitchFamily="34" charset="0"/>
                <a:cs typeface="Arial" panose="020B0604020202020204" pitchFamily="34" charset="0"/>
              </a:rPr>
              <a:t>A list of judging assignments for the entire year will be published by January 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This list is commonly referred to as the judging matrix or simply “The Matrix”.</a:t>
            </a:r>
          </a:p>
          <a:p>
            <a:pPr>
              <a:spcAft>
                <a:spcPts val="600"/>
              </a:spcAft>
            </a:pPr>
            <a:r>
              <a:rPr lang="en-US" sz="2400" dirty="0">
                <a:latin typeface="Arial" panose="020B0604020202020204" pitchFamily="34" charset="0"/>
                <a:cs typeface="Arial" panose="020B0604020202020204" pitchFamily="34" charset="0"/>
              </a:rPr>
              <a:t>Because this list is generated at the beginning of the year, The Matrix will have space holders listed as TBD in order to accommodate shows that have not yet been selected or announced.</a:t>
            </a:r>
          </a:p>
          <a:p>
            <a:pPr>
              <a:spcAft>
                <a:spcPts val="600"/>
              </a:spcAft>
            </a:pPr>
            <a:r>
              <a:rPr lang="en-US" sz="2400" dirty="0">
                <a:latin typeface="Arial" panose="020B0604020202020204" pitchFamily="34" charset="0"/>
                <a:cs typeface="Arial" panose="020B0604020202020204" pitchFamily="34" charset="0"/>
              </a:rPr>
              <a:t>The assignments are chosen at random so you can expect to see shows throughout the wide metropolitan area and throughout the year.</a:t>
            </a:r>
          </a:p>
          <a:p>
            <a:pPr>
              <a:spcAft>
                <a:spcPts val="600"/>
              </a:spcAft>
            </a:pPr>
            <a:r>
              <a:rPr lang="en-US" sz="2400" dirty="0">
                <a:latin typeface="Arial" panose="020B0604020202020204" pitchFamily="34" charset="0"/>
                <a:cs typeface="Arial" panose="020B0604020202020204" pitchFamily="34" charset="0"/>
              </a:rPr>
              <a:t>Each production is adjudicated by 10 judges from different member companies.</a:t>
            </a:r>
          </a:p>
          <a:p>
            <a:pPr>
              <a:spcAft>
                <a:spcPts val="600"/>
              </a:spcAft>
            </a:pPr>
            <a:r>
              <a:rPr lang="en-US" sz="2400" dirty="0">
                <a:latin typeface="Arial" panose="020B0604020202020204" pitchFamily="34" charset="0"/>
                <a:cs typeface="Arial" panose="020B0604020202020204" pitchFamily="34" charset="0"/>
              </a:rPr>
              <a:t>You will never be assigned to a show produced by your “home” company.</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89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Why you were selected</a:t>
            </a:r>
          </a:p>
        </p:txBody>
      </p:sp>
      <p:sp>
        <p:nvSpPr>
          <p:cNvPr id="3" name="Content Placeholder 2"/>
          <p:cNvSpPr>
            <a:spLocks noGrp="1"/>
          </p:cNvSpPr>
          <p:nvPr>
            <p:ph idx="1"/>
          </p:nvPr>
        </p:nvSpPr>
        <p:spPr>
          <a:xfrm>
            <a:off x="838200" y="1600200"/>
            <a:ext cx="10515600" cy="4576763"/>
          </a:xfrm>
        </p:spPr>
        <p:txBody>
          <a:bodyPr>
            <a:normAutofit fontScale="62500" lnSpcReduction="20000"/>
          </a:bodyPr>
          <a:lstStyle/>
          <a:p>
            <a:pPr>
              <a:lnSpc>
                <a:spcPct val="120000"/>
              </a:lnSpc>
              <a:buNone/>
            </a:pPr>
            <a:r>
              <a:rPr lang="en-US" dirty="0">
                <a:latin typeface="Arial"/>
                <a:cs typeface="Arial"/>
              </a:rPr>
              <a:t>For your experience in theater</a:t>
            </a:r>
          </a:p>
          <a:p>
            <a:pPr>
              <a:lnSpc>
                <a:spcPct val="120000"/>
              </a:lnSpc>
            </a:pPr>
            <a:r>
              <a:rPr lang="en-US" dirty="0">
                <a:latin typeface="Arial"/>
                <a:cs typeface="Arial"/>
              </a:rPr>
              <a:t>On stage and backstage in community theater. We hope you have a background in many areas of theatrical production.</a:t>
            </a:r>
          </a:p>
          <a:p>
            <a:pPr>
              <a:lnSpc>
                <a:spcPct val="120000"/>
              </a:lnSpc>
            </a:pPr>
            <a:r>
              <a:rPr lang="en-US" dirty="0">
                <a:latin typeface="Arial"/>
                <a:cs typeface="Arial"/>
              </a:rPr>
              <a:t>As an audience member of community theater.</a:t>
            </a:r>
          </a:p>
          <a:p>
            <a:pPr>
              <a:lnSpc>
                <a:spcPct val="120000"/>
              </a:lnSpc>
              <a:buNone/>
            </a:pPr>
            <a:endParaRPr lang="en-US" dirty="0">
              <a:latin typeface="Arial"/>
              <a:cs typeface="Arial"/>
            </a:endParaRPr>
          </a:p>
          <a:p>
            <a:pPr>
              <a:lnSpc>
                <a:spcPct val="120000"/>
              </a:lnSpc>
              <a:buNone/>
            </a:pPr>
            <a:r>
              <a:rPr lang="en-US" dirty="0">
                <a:latin typeface="Arial"/>
                <a:cs typeface="Arial"/>
              </a:rPr>
              <a:t>For your support of all community theater</a:t>
            </a:r>
          </a:p>
          <a:p>
            <a:pPr>
              <a:lnSpc>
                <a:spcPct val="120000"/>
              </a:lnSpc>
            </a:pPr>
            <a:r>
              <a:rPr lang="en-US" dirty="0">
                <a:latin typeface="Arial"/>
                <a:cs typeface="Arial"/>
              </a:rPr>
              <a:t>Regardless of what company you represent, we expect you to be fair and unbiased when judging.</a:t>
            </a:r>
          </a:p>
          <a:p>
            <a:pPr>
              <a:lnSpc>
                <a:spcPct val="120000"/>
              </a:lnSpc>
              <a:buNone/>
            </a:pPr>
            <a:endParaRPr lang="en-US" dirty="0">
              <a:latin typeface="Arial"/>
              <a:cs typeface="Arial"/>
            </a:endParaRPr>
          </a:p>
          <a:p>
            <a:pPr>
              <a:lnSpc>
                <a:spcPct val="120000"/>
              </a:lnSpc>
              <a:buNone/>
            </a:pPr>
            <a:r>
              <a:rPr lang="en-US" dirty="0">
                <a:latin typeface="Arial"/>
                <a:cs typeface="Arial"/>
              </a:rPr>
              <a:t>For your sense of responsibility</a:t>
            </a:r>
          </a:p>
          <a:p>
            <a:pPr>
              <a:lnSpc>
                <a:spcPct val="120000"/>
              </a:lnSpc>
            </a:pPr>
            <a:r>
              <a:rPr lang="en-US" dirty="0">
                <a:latin typeface="Arial"/>
                <a:cs typeface="Arial"/>
              </a:rPr>
              <a:t>We are counting on you to fulfill the commitment you are making to view and fairly judge the shows assigned to you.</a:t>
            </a:r>
          </a:p>
          <a:p>
            <a:endParaRPr lang="en-US" dirty="0"/>
          </a:p>
        </p:txBody>
      </p:sp>
    </p:spTree>
    <p:extLst>
      <p:ext uri="{BB962C8B-B14F-4D97-AF65-F5344CB8AC3E}">
        <p14:creationId xmlns:p14="http://schemas.microsoft.com/office/powerpoint/2010/main" val="40604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What is expected of you as a judge</a:t>
            </a:r>
          </a:p>
        </p:txBody>
      </p:sp>
      <p:sp>
        <p:nvSpPr>
          <p:cNvPr id="3" name="Content Placeholder 2"/>
          <p:cNvSpPr>
            <a:spLocks noGrp="1"/>
          </p:cNvSpPr>
          <p:nvPr>
            <p:ph idx="1"/>
          </p:nvPr>
        </p:nvSpPr>
        <p:spPr>
          <a:xfrm>
            <a:off x="838200" y="1587500"/>
            <a:ext cx="10515600" cy="4589463"/>
          </a:xfrm>
        </p:spPr>
        <p:txBody>
          <a:bodyPr>
            <a:normAutofit/>
          </a:bodyPr>
          <a:lstStyle/>
          <a:p>
            <a:pPr lvl="0"/>
            <a:r>
              <a:rPr lang="en-US" sz="2200" dirty="0">
                <a:latin typeface="Arial"/>
                <a:cs typeface="Arial"/>
              </a:rPr>
              <a:t>Make a reservation, attend, and view each of your assigned shows.</a:t>
            </a:r>
          </a:p>
          <a:p>
            <a:pPr lvl="0"/>
            <a:r>
              <a:rPr lang="en-US" sz="2200" dirty="0">
                <a:latin typeface="Arial"/>
                <a:cs typeface="Arial"/>
              </a:rPr>
              <a:t>Properly complete and submit a ballot for each assignment.</a:t>
            </a:r>
          </a:p>
          <a:p>
            <a:pPr lvl="0"/>
            <a:r>
              <a:rPr lang="en-US" sz="2200" dirty="0">
                <a:latin typeface="Arial"/>
                <a:cs typeface="Arial"/>
              </a:rPr>
              <a:t>If you are unable to fulfill one of your assignments, please inform your WATCH representative as early as possible so an alternate judge can be selected. Please request an alternate in the following situations:</a:t>
            </a:r>
          </a:p>
          <a:p>
            <a:pPr lvl="1"/>
            <a:r>
              <a:rPr lang="en-US" sz="2200" dirty="0">
                <a:latin typeface="Arial"/>
                <a:cs typeface="Arial"/>
              </a:rPr>
              <a:t>Your schedule prevents you from attending any of the scheduled performances.</a:t>
            </a:r>
          </a:p>
          <a:p>
            <a:pPr lvl="1"/>
            <a:r>
              <a:rPr lang="en-US" sz="2200" dirty="0">
                <a:latin typeface="Arial"/>
                <a:cs typeface="Arial"/>
              </a:rPr>
              <a:t>You are in or working on the show.</a:t>
            </a:r>
          </a:p>
          <a:p>
            <a:pPr lvl="1"/>
            <a:r>
              <a:rPr lang="en-US" sz="2200" dirty="0">
                <a:latin typeface="Arial"/>
                <a:cs typeface="Arial"/>
              </a:rPr>
              <a:t>You have (or others might feel you have) a conflict of interest (because your spouse is the director, lead actor, </a:t>
            </a:r>
            <a:r>
              <a:rPr lang="en-US" sz="2200" dirty="0" err="1">
                <a:latin typeface="Arial"/>
                <a:cs typeface="Arial"/>
              </a:rPr>
              <a:t>etc</a:t>
            </a:r>
            <a:r>
              <a:rPr lang="en-US" sz="2200" dirty="0">
                <a:latin typeface="Arial"/>
                <a:cs typeface="Arial"/>
              </a:rPr>
              <a:t>).</a:t>
            </a:r>
          </a:p>
          <a:p>
            <a:pPr lvl="1"/>
            <a:r>
              <a:rPr lang="en-US" sz="2200" dirty="0">
                <a:latin typeface="Arial"/>
                <a:cs typeface="Arial"/>
              </a:rPr>
              <a:t>You serve on the board of the producing theater.</a:t>
            </a:r>
          </a:p>
          <a:p>
            <a:pPr lvl="1"/>
            <a:r>
              <a:rPr lang="en-US" sz="2200" dirty="0">
                <a:latin typeface="Arial"/>
                <a:cs typeface="Arial"/>
              </a:rPr>
              <a:t>You feel, for any reason, that you cannot make an unbiased adjudication of a show (or element of a show).</a:t>
            </a:r>
          </a:p>
          <a:p>
            <a:endParaRPr lang="en-US" dirty="0"/>
          </a:p>
        </p:txBody>
      </p:sp>
    </p:spTree>
    <p:extLst>
      <p:ext uri="{BB962C8B-B14F-4D97-AF65-F5344CB8AC3E}">
        <p14:creationId xmlns:p14="http://schemas.microsoft.com/office/powerpoint/2010/main" val="373417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At the theater</a:t>
            </a:r>
          </a:p>
        </p:txBody>
      </p:sp>
      <p:sp>
        <p:nvSpPr>
          <p:cNvPr id="3" name="Content Placeholder 2"/>
          <p:cNvSpPr>
            <a:spLocks noGrp="1"/>
          </p:cNvSpPr>
          <p:nvPr>
            <p:ph idx="1"/>
          </p:nvPr>
        </p:nvSpPr>
        <p:spPr>
          <a:xfrm>
            <a:off x="838200" y="1587500"/>
            <a:ext cx="10515600" cy="4589463"/>
          </a:xfrm>
        </p:spPr>
        <p:txBody>
          <a:bodyPr>
            <a:normAutofit/>
          </a:bodyPr>
          <a:lstStyle/>
          <a:p>
            <a:r>
              <a:rPr lang="en-US" sz="2000" dirty="0">
                <a:latin typeface="Arial" panose="020B0604020202020204" pitchFamily="34" charset="0"/>
                <a:cs typeface="Arial" panose="020B0604020202020204" pitchFamily="34" charset="0"/>
              </a:rPr>
              <a:t>Do not leave the performance before the production is over, it is considered extremely poor etiquette and we do hear about it.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Look in the Playbill. Are there photos of the actors? If not, you may want to take a cellphone picture of the lobby display of headshots; it’s very helpful later when you can’t put a face to a character name.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You are not restricted from talking to members of the production about your likes and dislikes, so long as that conversation does not mention scores or influence the scores you would give.</a:t>
            </a:r>
          </a:p>
          <a:p>
            <a:pPr lvl="1"/>
            <a:r>
              <a:rPr lang="en-US" sz="2000" dirty="0">
                <a:latin typeface="Arial" panose="020B0604020202020204" pitchFamily="34" charset="0"/>
                <a:cs typeface="Arial" panose="020B0604020202020204" pitchFamily="34" charset="0"/>
              </a:rPr>
              <a:t>For example, if you did not understand the director’s vision while watching the show, but it became clear afterward when it was explained, you must score it as if it had not been explained to you.</a:t>
            </a:r>
          </a:p>
          <a:p>
            <a:endParaRPr lang="en-US" dirty="0"/>
          </a:p>
        </p:txBody>
      </p:sp>
    </p:spTree>
    <p:extLst>
      <p:ext uri="{BB962C8B-B14F-4D97-AF65-F5344CB8AC3E}">
        <p14:creationId xmlns:p14="http://schemas.microsoft.com/office/powerpoint/2010/main" val="76166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Communication</a:t>
            </a:r>
          </a:p>
        </p:txBody>
      </p:sp>
      <p:sp>
        <p:nvSpPr>
          <p:cNvPr id="3" name="Content Placeholder 2"/>
          <p:cNvSpPr>
            <a:spLocks noGrp="1"/>
          </p:cNvSpPr>
          <p:nvPr>
            <p:ph idx="1"/>
          </p:nvPr>
        </p:nvSpPr>
        <p:spPr>
          <a:xfrm>
            <a:off x="838200" y="1511300"/>
            <a:ext cx="10515600" cy="4665663"/>
          </a:xfrm>
        </p:spPr>
        <p:txBody>
          <a:bodyPr>
            <a:noAutofit/>
          </a:bodyPr>
          <a:lstStyle/>
          <a:p>
            <a:pPr>
              <a:lnSpc>
                <a:spcPct val="100000"/>
              </a:lnSpc>
              <a:spcAft>
                <a:spcPts val="1200"/>
              </a:spcAft>
            </a:pPr>
            <a:r>
              <a:rPr lang="en-US" sz="2000" dirty="0">
                <a:latin typeface="Arial"/>
                <a:cs typeface="Arial"/>
              </a:rPr>
              <a:t>All of the judges, alternate judges, and representatives will be added to an email distribution list. This is only used for communicating WATCH adjudication information.</a:t>
            </a:r>
          </a:p>
          <a:p>
            <a:pPr>
              <a:lnSpc>
                <a:spcPct val="100000"/>
              </a:lnSpc>
              <a:spcAft>
                <a:spcPts val="1200"/>
              </a:spcAft>
            </a:pPr>
            <a:r>
              <a:rPr lang="en-US" sz="2000" dirty="0">
                <a:latin typeface="Arial"/>
                <a:cs typeface="Arial"/>
              </a:rPr>
              <a:t>You will receive a Weekly Report by email from the Adjudication Coordinator listing all of the relevant assignment information. Please review this report each week, as it has the most up to date information available. The weekly report contains a lot of information; an easy way to skim the report is to search for your name or your company’s acronym.</a:t>
            </a:r>
          </a:p>
          <a:p>
            <a:pPr>
              <a:lnSpc>
                <a:spcPct val="100000"/>
              </a:lnSpc>
              <a:spcAft>
                <a:spcPts val="1200"/>
              </a:spcAft>
            </a:pPr>
            <a:r>
              <a:rPr lang="en-US" sz="2000" dirty="0">
                <a:latin typeface="Arial"/>
                <a:cs typeface="Arial"/>
              </a:rPr>
              <a:t>When you make a reservation to attend a show, email your reservation date to the Adjudication Coordinator. This is the best way to ensure that all of the judges are receiving the weekly report and keeps everyone up to date on adjudication status.</a:t>
            </a:r>
          </a:p>
          <a:p>
            <a:pPr>
              <a:lnSpc>
                <a:spcPct val="100000"/>
              </a:lnSpc>
              <a:spcAft>
                <a:spcPts val="1200"/>
              </a:spcAft>
            </a:pPr>
            <a:r>
              <a:rPr lang="en-US" sz="2000" dirty="0">
                <a:latin typeface="Arial"/>
                <a:cs typeface="Arial"/>
              </a:rPr>
              <a:t>If you are unable to attend an assignment after making a reservation, please cancel your reservation with the producing company. If you are unable to attend in an emergency situation when a show is about to close, please contact both your representative and the Adjudication Coordinator so that an emergency alternate can be identified.</a:t>
            </a:r>
          </a:p>
          <a:p>
            <a:pPr>
              <a:lnSpc>
                <a:spcPct val="100000"/>
              </a:lnSpc>
              <a:spcAft>
                <a:spcPts val="1200"/>
              </a:spcAft>
            </a:pPr>
            <a:endParaRPr lang="en-US" sz="2000" dirty="0">
              <a:latin typeface="Arial"/>
              <a:cs typeface="Arial"/>
            </a:endParaRPr>
          </a:p>
        </p:txBody>
      </p:sp>
    </p:spTree>
    <p:extLst>
      <p:ext uri="{BB962C8B-B14F-4D97-AF65-F5344CB8AC3E}">
        <p14:creationId xmlns:p14="http://schemas.microsoft.com/office/powerpoint/2010/main" val="73421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Tickets and Reservations</a:t>
            </a:r>
          </a:p>
        </p:txBody>
      </p:sp>
      <p:sp>
        <p:nvSpPr>
          <p:cNvPr id="3" name="Content Placeholder 2"/>
          <p:cNvSpPr>
            <a:spLocks noGrp="1"/>
          </p:cNvSpPr>
          <p:nvPr>
            <p:ph idx="1"/>
          </p:nvPr>
        </p:nvSpPr>
        <p:spPr>
          <a:xfrm>
            <a:off x="838200" y="1524000"/>
            <a:ext cx="10515600" cy="4652963"/>
          </a:xfrm>
        </p:spPr>
        <p:txBody>
          <a:bodyPr>
            <a:normAutofit fontScale="70000" lnSpcReduction="20000"/>
          </a:bodyPr>
          <a:lstStyle/>
          <a:p>
            <a:pPr marL="0" indent="0">
              <a:lnSpc>
                <a:spcPct val="120000"/>
              </a:lnSpc>
              <a:buNone/>
            </a:pPr>
            <a:r>
              <a:rPr lang="en-US" sz="2200" dirty="0">
                <a:latin typeface="Arial"/>
                <a:cs typeface="Arial"/>
              </a:rPr>
              <a:t>At the beginning of each year the judges will receive a “Just the Facts” document which contains information specific to each individual theater, address, directions, ticketing information, etc.</a:t>
            </a:r>
          </a:p>
          <a:p>
            <a:pPr>
              <a:lnSpc>
                <a:spcPct val="120000"/>
              </a:lnSpc>
            </a:pPr>
            <a:endParaRPr lang="en-US" sz="2200" i="1" dirty="0">
              <a:latin typeface="Arial"/>
              <a:cs typeface="Arial"/>
            </a:endParaRPr>
          </a:p>
          <a:p>
            <a:pPr>
              <a:lnSpc>
                <a:spcPct val="120000"/>
              </a:lnSpc>
            </a:pPr>
            <a:r>
              <a:rPr lang="en-US" sz="2200" i="1" dirty="0">
                <a:latin typeface="Arial"/>
                <a:cs typeface="Arial"/>
              </a:rPr>
              <a:t>Each company’s ticketing process is different</a:t>
            </a:r>
            <a:r>
              <a:rPr lang="en-US" sz="2200" dirty="0">
                <a:latin typeface="Arial"/>
                <a:cs typeface="Arial"/>
              </a:rPr>
              <a:t>.  The Weekly Report and Just the Facts documents spell them out.</a:t>
            </a:r>
          </a:p>
          <a:p>
            <a:pPr>
              <a:lnSpc>
                <a:spcPct val="120000"/>
              </a:lnSpc>
            </a:pPr>
            <a:endParaRPr lang="en-US" sz="2200" dirty="0">
              <a:latin typeface="Arial"/>
              <a:cs typeface="Arial"/>
            </a:endParaRPr>
          </a:p>
          <a:p>
            <a:pPr>
              <a:lnSpc>
                <a:spcPct val="120000"/>
              </a:lnSpc>
              <a:spcAft>
                <a:spcPts val="600"/>
              </a:spcAft>
            </a:pPr>
            <a:r>
              <a:rPr lang="en-US" sz="2200" i="1" dirty="0">
                <a:latin typeface="Arial"/>
                <a:cs typeface="Arial"/>
              </a:rPr>
              <a:t>You must make a reservation for every assignment.</a:t>
            </a:r>
            <a:r>
              <a:rPr lang="en-US" sz="2200" dirty="0">
                <a:latin typeface="Arial"/>
                <a:cs typeface="Arial"/>
              </a:rPr>
              <a:t> Never assume that a theater can accommodate you without a reservation.</a:t>
            </a:r>
          </a:p>
          <a:p>
            <a:pPr>
              <a:lnSpc>
                <a:spcPct val="120000"/>
              </a:lnSpc>
              <a:spcAft>
                <a:spcPts val="600"/>
              </a:spcAft>
            </a:pPr>
            <a:endParaRPr lang="en-US" sz="2200" dirty="0">
              <a:latin typeface="Arial"/>
              <a:cs typeface="Arial"/>
            </a:endParaRPr>
          </a:p>
          <a:p>
            <a:pPr>
              <a:lnSpc>
                <a:spcPct val="120000"/>
              </a:lnSpc>
              <a:spcAft>
                <a:spcPts val="600"/>
              </a:spcAft>
            </a:pPr>
            <a:r>
              <a:rPr lang="en-US" sz="2200" i="1" dirty="0">
                <a:latin typeface="Arial"/>
                <a:cs typeface="Arial"/>
              </a:rPr>
              <a:t>Your ticket as a judge is free for all assigned productions.</a:t>
            </a:r>
            <a:r>
              <a:rPr lang="en-US" sz="2200" dirty="0">
                <a:latin typeface="Arial"/>
                <a:cs typeface="Arial"/>
              </a:rPr>
              <a:t> Many, but not all, companies also offer a free companion ticket. Companion ticket policies are specific to each company and can be found in Just the Facts.</a:t>
            </a:r>
          </a:p>
          <a:p>
            <a:pPr>
              <a:lnSpc>
                <a:spcPct val="120000"/>
              </a:lnSpc>
              <a:spcAft>
                <a:spcPts val="600"/>
              </a:spcAft>
            </a:pPr>
            <a:endParaRPr lang="en-US" sz="2200" dirty="0">
              <a:latin typeface="Arial"/>
              <a:cs typeface="Arial"/>
            </a:endParaRPr>
          </a:p>
          <a:p>
            <a:pPr>
              <a:lnSpc>
                <a:spcPct val="120000"/>
              </a:lnSpc>
              <a:spcAft>
                <a:spcPts val="600"/>
              </a:spcAft>
            </a:pPr>
            <a:r>
              <a:rPr lang="en-US" sz="2200" i="1" dirty="0">
                <a:latin typeface="Arial"/>
                <a:cs typeface="Arial"/>
              </a:rPr>
              <a:t>Please plan ahead. </a:t>
            </a:r>
            <a:r>
              <a:rPr lang="en-US" sz="2200" dirty="0">
                <a:latin typeface="Arial"/>
                <a:cs typeface="Arial"/>
              </a:rPr>
              <a:t>Don’t wait until the last minute to make a reservation for the only performance you are available to attend.</a:t>
            </a:r>
          </a:p>
          <a:p>
            <a:endParaRPr lang="en-US" dirty="0"/>
          </a:p>
        </p:txBody>
      </p:sp>
    </p:spTree>
    <p:extLst>
      <p:ext uri="{BB962C8B-B14F-4D97-AF65-F5344CB8AC3E}">
        <p14:creationId xmlns:p14="http://schemas.microsoft.com/office/powerpoint/2010/main" val="2332078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6923</Words>
  <Application>Microsoft Office PowerPoint</Application>
  <PresentationFormat>Widescreen</PresentationFormat>
  <Paragraphs>566</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Introduction – What is WATCH?</vt:lpstr>
      <vt:lpstr>Introduction – Who and Where is WATCH?</vt:lpstr>
      <vt:lpstr>Introduction – Awards and Judges</vt:lpstr>
      <vt:lpstr>Introduction – Awards and Judges (cont’d)</vt:lpstr>
      <vt:lpstr>Why you were selected</vt:lpstr>
      <vt:lpstr>What is expected of you as a judge</vt:lpstr>
      <vt:lpstr>At the theater</vt:lpstr>
      <vt:lpstr>Communication</vt:lpstr>
      <vt:lpstr>Tickets and Reservations</vt:lpstr>
      <vt:lpstr>Tickets and Reservations (cont’d)</vt:lpstr>
      <vt:lpstr>Participation and Interaction</vt:lpstr>
      <vt:lpstr>Balloting – Basic Guidelines</vt:lpstr>
      <vt:lpstr>Balloting – Basic Guidelines (cont’d)</vt:lpstr>
      <vt:lpstr>Balloting - Performances</vt:lpstr>
      <vt:lpstr>Balloting</vt:lpstr>
      <vt:lpstr>Scoring</vt:lpstr>
      <vt:lpstr>Scoring Considerations</vt:lpstr>
      <vt:lpstr>The Fundamentals</vt:lpstr>
      <vt:lpstr>Acting/Performance</vt:lpstr>
      <vt:lpstr>Set Design</vt:lpstr>
      <vt:lpstr>Set Construction</vt:lpstr>
      <vt:lpstr>Set Painting</vt:lpstr>
      <vt:lpstr>Set Decoration/Dressing</vt:lpstr>
      <vt:lpstr>Properties</vt:lpstr>
      <vt:lpstr>Light Design</vt:lpstr>
      <vt:lpstr>Sound Design</vt:lpstr>
      <vt:lpstr>Special Effects</vt:lpstr>
      <vt:lpstr>Costumes</vt:lpstr>
      <vt:lpstr>Make-up Design</vt:lpstr>
      <vt:lpstr> Hair Design</vt:lpstr>
      <vt:lpstr>Leta Hall Award for Outstanding Ensemble</vt:lpstr>
      <vt:lpstr>Choreography</vt:lpstr>
      <vt:lpstr>Combat Choreography</vt:lpstr>
      <vt:lpstr>Music Direction</vt:lpstr>
      <vt:lpstr>Direction</vt:lpstr>
      <vt:lpstr>Overall Production</vt:lpstr>
    </vt:vector>
  </TitlesOfParts>
  <Company>CGI Federal,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Effects</dc:title>
  <dc:creator>Randall, Matthew G</dc:creator>
  <cp:lastModifiedBy>Ballard, Jenna (GSFC-461.0)[ASRC FEDERAL SYSTEM SOLUTIONS]</cp:lastModifiedBy>
  <cp:revision>54</cp:revision>
  <dcterms:created xsi:type="dcterms:W3CDTF">2019-10-31T19:27:20Z</dcterms:created>
  <dcterms:modified xsi:type="dcterms:W3CDTF">2024-01-05T17:35:09Z</dcterms:modified>
</cp:coreProperties>
</file>